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19" r:id="rId3"/>
    <p:sldId id="321" r:id="rId4"/>
    <p:sldId id="322" r:id="rId5"/>
    <p:sldId id="331" r:id="rId6"/>
    <p:sldId id="323" r:id="rId7"/>
    <p:sldId id="324" r:id="rId8"/>
    <p:sldId id="327" r:id="rId9"/>
    <p:sldId id="325" r:id="rId10"/>
    <p:sldId id="326" r:id="rId11"/>
    <p:sldId id="328" r:id="rId12"/>
    <p:sldId id="261" r:id="rId13"/>
    <p:sldId id="269" r:id="rId14"/>
    <p:sldId id="270" r:id="rId15"/>
    <p:sldId id="271" r:id="rId16"/>
    <p:sldId id="273" r:id="rId17"/>
    <p:sldId id="278" r:id="rId18"/>
    <p:sldId id="292" r:id="rId19"/>
    <p:sldId id="330" r:id="rId20"/>
    <p:sldId id="279" r:id="rId21"/>
    <p:sldId id="280" r:id="rId22"/>
    <p:sldId id="285" r:id="rId23"/>
    <p:sldId id="286" r:id="rId24"/>
    <p:sldId id="287" r:id="rId25"/>
    <p:sldId id="288" r:id="rId26"/>
    <p:sldId id="289" r:id="rId27"/>
    <p:sldId id="290" r:id="rId28"/>
    <p:sldId id="262" r:id="rId29"/>
    <p:sldId id="264" r:id="rId30"/>
    <p:sldId id="265" r:id="rId31"/>
    <p:sldId id="266" r:id="rId32"/>
    <p:sldId id="268" r:id="rId33"/>
    <p:sldId id="2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4"/>
    <p:restoredTop sz="94830"/>
  </p:normalViewPr>
  <p:slideViewPr>
    <p:cSldViewPr snapToGrid="0" snapToObjects="1">
      <p:cViewPr varScale="1">
        <p:scale>
          <a:sx n="121" d="100"/>
          <a:sy n="121"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D302-E8B1-B047-8E5D-EE2D6789D754}" type="datetimeFigureOut">
              <a:rPr lang="en-US" smtClean="0"/>
              <a:t>5/30/20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29DCF-0A32-8E42-BF25-117795F24E4F}" type="slidenum">
              <a:rPr lang="en-US" smtClean="0"/>
              <a:t>‹#›</a:t>
            </a:fld>
            <a:endParaRPr lang="en-US"/>
          </a:p>
        </p:txBody>
      </p:sp>
    </p:spTree>
    <p:extLst>
      <p:ext uri="{BB962C8B-B14F-4D97-AF65-F5344CB8AC3E}">
        <p14:creationId xmlns:p14="http://schemas.microsoft.com/office/powerpoint/2010/main" val="270612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ade5425f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ade5425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71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b52662be0_7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b52662be0_7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578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ade959f06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ade959f06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677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ade959f0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ade959f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469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ade959f06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ade959f06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935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ade959f06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ade959f06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42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b52662be0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b52662be0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38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ade959f0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ade959f0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 over special characters</a:t>
            </a:r>
            <a:endParaRPr dirty="0"/>
          </a:p>
        </p:txBody>
      </p:sp>
    </p:spTree>
    <p:extLst>
      <p:ext uri="{BB962C8B-B14F-4D97-AF65-F5344CB8AC3E}">
        <p14:creationId xmlns:p14="http://schemas.microsoft.com/office/powerpoint/2010/main" val="921637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b875426ab_1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b875426ab_1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68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be4b7df57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be4b7df57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656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be4b7df5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be4b7df5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95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de37e5a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ade37e5a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100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e4b7df57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e4b7df57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4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be4b7df57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be4b7df5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486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ade959f0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ade959f0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85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de37e5a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de37e5a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00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de5425f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de5425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51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e1349ba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be1349ba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57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b875426ab_5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b875426ab_5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92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b875426ab_5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b875426ab_5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21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ade959f0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ade959f0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239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28D9-B2F4-4640-965E-129018A82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9D2C45-2495-B347-9BEE-36C5CB880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2A885-DF1B-DB45-AF23-2591BD5F0D33}"/>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99AB0144-0250-7143-AB88-782F94AA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0194F-FF35-F846-9A0C-AC24D95D2E88}"/>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407877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4AEE-0661-684D-89E0-73DD15549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1CDFF-CB75-1E48-A011-EC7684330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147E5-3B93-2E45-A0D0-20E891542C07}"/>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780C9CE1-57B9-B248-9F1F-72AA1806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5866B-130D-F54C-8457-15334F6DE2F3}"/>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80812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11929D-F2BA-874F-9447-C649C31308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54BBB6-870E-FA43-B9F9-03C253FA67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E72-B6A8-C341-9955-C6BE65283BA9}"/>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D983BE21-F059-EF4C-A7E9-C54DC93A7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F1940-BB24-D841-98EF-A590832286E0}"/>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292918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6" name="Google Shape;36;p8"/>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8"/>
          <p:cNvSpPr txBox="1">
            <a:spLocks noGrp="1"/>
          </p:cNvSpPr>
          <p:nvPr>
            <p:ph type="title"/>
          </p:nvPr>
        </p:nvSpPr>
        <p:spPr>
          <a:xfrm>
            <a:off x="653667" y="600200"/>
            <a:ext cx="7838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8" name="Google Shape;38;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19724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415600" y="1164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 name="Google Shape;22;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90640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9426-E125-FD4F-9EC1-6044B0D56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E6AFEA-EEEE-FF48-A050-8A8C86A25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02E6A-458C-9447-A9E7-6136A535345A}"/>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5D755BEB-35AB-FB49-B07F-73FEE58F8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6910B-9321-AE44-B9CD-A5FFBC8E25DF}"/>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51455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F5D3-DF58-C84E-B422-19470C395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EC6C4-D3A8-F244-BF40-E597C0C043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48A16-5DEB-0643-B9E3-9523F20ACE5D}"/>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B7A3827F-FCD8-6C40-B9A0-C5B55003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7FABB-F229-BE4C-A3A0-BA6A75B2EC07}"/>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082347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8EE5-FE23-9143-8116-6AD13856D1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8286F-8C35-C74B-96B2-5C53CF2C4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59828-9A9D-BD4A-AF47-B0D6B6B2D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0DDA74-6201-3F4B-9FF7-9C5D434833D7}"/>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6" name="Footer Placeholder 5">
            <a:extLst>
              <a:ext uri="{FF2B5EF4-FFF2-40B4-BE49-F238E27FC236}">
                <a16:creationId xmlns:a16="http://schemas.microsoft.com/office/drawing/2014/main" id="{593272A4-2072-5A48-9529-09042AD6BC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A0AB7-2B90-0C40-9759-E4E31322015C}"/>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98990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C68D-F985-074C-B808-2FD362EED5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7E116-D05F-0449-90BB-E97466C3A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3E8A5F-42F3-B841-B85B-38124986F5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CB9459-72B4-C845-B9DA-DB25067B98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129F87-6B6D-EE41-98C9-8B85B04396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D97701-1140-C743-B336-A303B4BAA7EB}"/>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8" name="Footer Placeholder 7">
            <a:extLst>
              <a:ext uri="{FF2B5EF4-FFF2-40B4-BE49-F238E27FC236}">
                <a16:creationId xmlns:a16="http://schemas.microsoft.com/office/drawing/2014/main" id="{19F35591-7353-B642-BCEC-80DF9CC134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6C899-7571-7143-A4C0-AAADB0647608}"/>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1448925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5CE8-E553-0441-B168-0D292688A1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0DEC8-8C78-8347-8899-0ED7EC0AB066}"/>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4" name="Footer Placeholder 3">
            <a:extLst>
              <a:ext uri="{FF2B5EF4-FFF2-40B4-BE49-F238E27FC236}">
                <a16:creationId xmlns:a16="http://schemas.microsoft.com/office/drawing/2014/main" id="{1A16B1BC-4302-994D-AB50-C62E041B87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F187CC-FB01-2246-A8FD-F0D00D63AE17}"/>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2624391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E4C0A5-52F1-7442-8604-91ED8986FA6F}"/>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3" name="Footer Placeholder 2">
            <a:extLst>
              <a:ext uri="{FF2B5EF4-FFF2-40B4-BE49-F238E27FC236}">
                <a16:creationId xmlns:a16="http://schemas.microsoft.com/office/drawing/2014/main" id="{E2CAC1F3-60DE-3141-A6BC-13F1F8B99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00D90-B3EA-1A4B-AB59-AC37FF20D997}"/>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42100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3B6C-4E1F-8244-A5C9-32A2A2B5F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BEEA8D-268B-6241-9484-2838E85C05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539A3C-0BE1-5847-ADC1-5EE05B72D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79590-A021-AA4D-8DA3-7361B245FFC2}"/>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6" name="Footer Placeholder 5">
            <a:extLst>
              <a:ext uri="{FF2B5EF4-FFF2-40B4-BE49-F238E27FC236}">
                <a16:creationId xmlns:a16="http://schemas.microsoft.com/office/drawing/2014/main" id="{563EFEB2-2C9C-0E40-B622-90C9088DA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5FDD2-335C-184C-9473-FD6AC8741D5A}"/>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189313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FFCF-4E38-F243-A3C6-3DB485649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D1CA0-AF61-4C43-AA0F-5856DAC5E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4BEEED-ABAF-F741-90D3-BFC403562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31818-2490-2A4B-96F9-CC21C346E1DE}"/>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6" name="Footer Placeholder 5">
            <a:extLst>
              <a:ext uri="{FF2B5EF4-FFF2-40B4-BE49-F238E27FC236}">
                <a16:creationId xmlns:a16="http://schemas.microsoft.com/office/drawing/2014/main" id="{3E814B4F-7F6A-9048-B393-A2BB678F6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C89204-3AA2-184E-9D0A-0273C4DC1A2E}"/>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1972053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A12CC2-666F-244F-87C0-0A2C58BF2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294F00-15BB-8E42-9850-77B4ECCF5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70B5E-8F06-F84C-A17A-2071D305E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AFD0C603-3DBE-4249-9E92-6E51EBF2E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E6D445-485B-A941-A37A-1DBDF6384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B4AA2-720F-0648-8188-221ED63E038E}" type="slidenum">
              <a:rPr lang="en-US" smtClean="0"/>
              <a:t>‹#›</a:t>
            </a:fld>
            <a:endParaRPr lang="en-US"/>
          </a:p>
        </p:txBody>
      </p:sp>
    </p:spTree>
    <p:extLst>
      <p:ext uri="{BB962C8B-B14F-4D97-AF65-F5344CB8AC3E}">
        <p14:creationId xmlns:p14="http://schemas.microsoft.com/office/powerpoint/2010/main" val="2686333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berg/rutter_lab_coding_bootcam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6FF739-EA82-D646-A3AA-F9B4F3A7C987}"/>
              </a:ext>
            </a:extLst>
          </p:cNvPr>
          <p:cNvSpPr txBox="1"/>
          <p:nvPr/>
        </p:nvSpPr>
        <p:spPr>
          <a:xfrm>
            <a:off x="5993296" y="6311348"/>
            <a:ext cx="6102761" cy="369332"/>
          </a:xfrm>
          <a:prstGeom prst="rect">
            <a:avLst/>
          </a:prstGeom>
          <a:noFill/>
        </p:spPr>
        <p:txBody>
          <a:bodyPr wrap="none" rtlCol="0">
            <a:spAutoFit/>
          </a:bodyPr>
          <a:lstStyle/>
          <a:p>
            <a:r>
              <a:rPr lang="en-US" dirty="0"/>
              <a:t>Slides with “ARQ” are copied or adapted from Aaron R. Quinlan</a:t>
            </a:r>
          </a:p>
        </p:txBody>
      </p:sp>
      <p:sp>
        <p:nvSpPr>
          <p:cNvPr id="6" name="Title 5">
            <a:extLst>
              <a:ext uri="{FF2B5EF4-FFF2-40B4-BE49-F238E27FC236}">
                <a16:creationId xmlns:a16="http://schemas.microsoft.com/office/drawing/2014/main" id="{92E176F6-D489-844A-AD79-72B617437DAA}"/>
              </a:ext>
            </a:extLst>
          </p:cNvPr>
          <p:cNvSpPr>
            <a:spLocks noGrp="1"/>
          </p:cNvSpPr>
          <p:nvPr>
            <p:ph type="ctrTitle"/>
          </p:nvPr>
        </p:nvSpPr>
        <p:spPr>
          <a:xfrm>
            <a:off x="1524000" y="2177147"/>
            <a:ext cx="9144000" cy="2503706"/>
          </a:xfrm>
        </p:spPr>
        <p:txBody>
          <a:bodyPr>
            <a:normAutofit fontScale="90000"/>
          </a:bodyPr>
          <a:lstStyle/>
          <a:p>
            <a:r>
              <a:rPr lang="en-US" dirty="0"/>
              <a:t>#1.1: Command Line and Navigating Files</a:t>
            </a:r>
            <a:br>
              <a:rPr lang="en-US" dirty="0"/>
            </a:br>
            <a:endParaRPr lang="en-US" dirty="0"/>
          </a:p>
        </p:txBody>
      </p:sp>
    </p:spTree>
    <p:extLst>
      <p:ext uri="{BB962C8B-B14F-4D97-AF65-F5344CB8AC3E}">
        <p14:creationId xmlns:p14="http://schemas.microsoft.com/office/powerpoint/2010/main" val="32133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288F-6D4E-3A43-81DF-2459148279A6}"/>
              </a:ext>
            </a:extLst>
          </p:cNvPr>
          <p:cNvSpPr>
            <a:spLocks noGrp="1"/>
          </p:cNvSpPr>
          <p:nvPr>
            <p:ph type="title"/>
          </p:nvPr>
        </p:nvSpPr>
        <p:spPr/>
        <p:txBody>
          <a:bodyPr/>
          <a:lstStyle/>
          <a:p>
            <a:r>
              <a:rPr lang="en-US" dirty="0"/>
              <a:t>macOS</a:t>
            </a:r>
          </a:p>
        </p:txBody>
      </p:sp>
      <p:sp>
        <p:nvSpPr>
          <p:cNvPr id="3" name="Content Placeholder 2">
            <a:extLst>
              <a:ext uri="{FF2B5EF4-FFF2-40B4-BE49-F238E27FC236}">
                <a16:creationId xmlns:a16="http://schemas.microsoft.com/office/drawing/2014/main" id="{EF373628-D0B6-5A46-8E27-FC4F50AD907A}"/>
              </a:ext>
            </a:extLst>
          </p:cNvPr>
          <p:cNvSpPr>
            <a:spLocks noGrp="1"/>
          </p:cNvSpPr>
          <p:nvPr>
            <p:ph idx="1"/>
          </p:nvPr>
        </p:nvSpPr>
        <p:spPr>
          <a:xfrm>
            <a:off x="838200" y="1825625"/>
            <a:ext cx="5436476" cy="4351338"/>
          </a:xfrm>
        </p:spPr>
        <p:txBody>
          <a:bodyPr>
            <a:normAutofit lnSpcReduction="10000"/>
          </a:bodyPr>
          <a:lstStyle/>
          <a:p>
            <a:r>
              <a:rPr lang="en-US" dirty="0"/>
              <a:t>Open finder</a:t>
            </a:r>
          </a:p>
          <a:p>
            <a:r>
              <a:rPr lang="en-US" dirty="0"/>
              <a:t>Type “Terminal” and press enter</a:t>
            </a:r>
          </a:p>
          <a:p>
            <a:r>
              <a:rPr lang="en-US" dirty="0"/>
              <a:t>Type the following:</a:t>
            </a:r>
          </a:p>
          <a:p>
            <a:endParaRPr lang="en-US" dirty="0"/>
          </a:p>
          <a:p>
            <a:endParaRPr lang="en-US" dirty="0"/>
          </a:p>
          <a:p>
            <a:r>
              <a:rPr lang="en-US" dirty="0"/>
              <a:t>Verify host key</a:t>
            </a:r>
          </a:p>
          <a:p>
            <a:r>
              <a:rPr lang="en-US" dirty="0"/>
              <a:t>Password will not show characters while typing</a:t>
            </a:r>
          </a:p>
          <a:p>
            <a:r>
              <a:rPr lang="en-US" dirty="0"/>
              <a:t>To exit, type “logout”</a:t>
            </a:r>
          </a:p>
        </p:txBody>
      </p:sp>
      <p:pic>
        <p:nvPicPr>
          <p:cNvPr id="5" name="Picture 4">
            <a:extLst>
              <a:ext uri="{FF2B5EF4-FFF2-40B4-BE49-F238E27FC236}">
                <a16:creationId xmlns:a16="http://schemas.microsoft.com/office/drawing/2014/main" id="{F0DC40DB-9E5B-6C47-B069-7B3057003E59}"/>
              </a:ext>
            </a:extLst>
          </p:cNvPr>
          <p:cNvPicPr>
            <a:picLocks noChangeAspect="1"/>
          </p:cNvPicPr>
          <p:nvPr/>
        </p:nvPicPr>
        <p:blipFill>
          <a:blip r:embed="rId2"/>
          <a:stretch>
            <a:fillRect/>
          </a:stretch>
        </p:blipFill>
        <p:spPr>
          <a:xfrm>
            <a:off x="6789681" y="2280271"/>
            <a:ext cx="4830379" cy="115494"/>
          </a:xfrm>
          <a:prstGeom prst="rect">
            <a:avLst/>
          </a:prstGeom>
        </p:spPr>
      </p:pic>
      <p:pic>
        <p:nvPicPr>
          <p:cNvPr id="7" name="Picture 6">
            <a:extLst>
              <a:ext uri="{FF2B5EF4-FFF2-40B4-BE49-F238E27FC236}">
                <a16:creationId xmlns:a16="http://schemas.microsoft.com/office/drawing/2014/main" id="{8BDB9C88-7FD4-F348-B334-5F2AE1BFE6ED}"/>
              </a:ext>
            </a:extLst>
          </p:cNvPr>
          <p:cNvPicPr>
            <a:picLocks noChangeAspect="1"/>
          </p:cNvPicPr>
          <p:nvPr/>
        </p:nvPicPr>
        <p:blipFill>
          <a:blip r:embed="rId3"/>
          <a:stretch>
            <a:fillRect/>
          </a:stretch>
        </p:blipFill>
        <p:spPr>
          <a:xfrm>
            <a:off x="6789682" y="2395765"/>
            <a:ext cx="4830379" cy="2435429"/>
          </a:xfrm>
          <a:prstGeom prst="rect">
            <a:avLst/>
          </a:prstGeom>
        </p:spPr>
      </p:pic>
    </p:spTree>
    <p:extLst>
      <p:ext uri="{BB962C8B-B14F-4D97-AF65-F5344CB8AC3E}">
        <p14:creationId xmlns:p14="http://schemas.microsoft.com/office/powerpoint/2010/main" val="2166916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DD08-418A-244D-B3B9-DE478780C03D}"/>
              </a:ext>
            </a:extLst>
          </p:cNvPr>
          <p:cNvSpPr>
            <a:spLocks noGrp="1"/>
          </p:cNvSpPr>
          <p:nvPr>
            <p:ph type="title"/>
          </p:nvPr>
        </p:nvSpPr>
        <p:spPr/>
        <p:txBody>
          <a:bodyPr/>
          <a:lstStyle/>
          <a:p>
            <a:r>
              <a:rPr lang="en-US" dirty="0"/>
              <a:t>Windows</a:t>
            </a:r>
          </a:p>
        </p:txBody>
      </p:sp>
      <p:sp>
        <p:nvSpPr>
          <p:cNvPr id="3" name="Content Placeholder 2">
            <a:extLst>
              <a:ext uri="{FF2B5EF4-FFF2-40B4-BE49-F238E27FC236}">
                <a16:creationId xmlns:a16="http://schemas.microsoft.com/office/drawing/2014/main" id="{2A88BA6A-C29A-F14B-8460-2FA01FC511CC}"/>
              </a:ext>
            </a:extLst>
          </p:cNvPr>
          <p:cNvSpPr>
            <a:spLocks noGrp="1"/>
          </p:cNvSpPr>
          <p:nvPr>
            <p:ph idx="1"/>
          </p:nvPr>
        </p:nvSpPr>
        <p:spPr>
          <a:xfrm>
            <a:off x="838200" y="1825625"/>
            <a:ext cx="6582103" cy="4351338"/>
          </a:xfrm>
        </p:spPr>
        <p:txBody>
          <a:bodyPr>
            <a:normAutofit fontScale="85000" lnSpcReduction="20000"/>
          </a:bodyPr>
          <a:lstStyle/>
          <a:p>
            <a:r>
              <a:rPr lang="en-US" dirty="0"/>
              <a:t>Download PuTTY</a:t>
            </a:r>
          </a:p>
          <a:p>
            <a:r>
              <a:rPr lang="en-US" dirty="0"/>
              <a:t>“Host Name”: </a:t>
            </a:r>
            <a:r>
              <a:rPr lang="en-US" dirty="0" err="1"/>
              <a:t>notchpeak.chpc.utah.edu</a:t>
            </a:r>
            <a:endParaRPr lang="en-US" dirty="0"/>
          </a:p>
          <a:p>
            <a:r>
              <a:rPr lang="en-US" dirty="0"/>
              <a:t>“Connection type”: SSH</a:t>
            </a:r>
          </a:p>
          <a:p>
            <a:r>
              <a:rPr lang="en-US" dirty="0"/>
              <a:t>Press the ‘Open’ button at the bottom of the dialog box, and PuTTY will begin trying to connect you to the server.</a:t>
            </a:r>
          </a:p>
          <a:p>
            <a:r>
              <a:rPr lang="en-US" dirty="0"/>
              <a:t>Verify host key</a:t>
            </a:r>
          </a:p>
          <a:p>
            <a:r>
              <a:rPr lang="en-US" dirty="0"/>
              <a:t>Enter the username and the password, and the server should grant you access and begin your session. If you have mistyped your password, most servers will give you several chances to get it right.</a:t>
            </a:r>
          </a:p>
          <a:p>
            <a:r>
              <a:rPr lang="en-US" dirty="0"/>
              <a:t>To exit, type “logout”</a:t>
            </a:r>
          </a:p>
        </p:txBody>
      </p:sp>
      <p:pic>
        <p:nvPicPr>
          <p:cNvPr id="4" name="Picture 3">
            <a:extLst>
              <a:ext uri="{FF2B5EF4-FFF2-40B4-BE49-F238E27FC236}">
                <a16:creationId xmlns:a16="http://schemas.microsoft.com/office/drawing/2014/main" id="{C4A0968F-5D24-0E4A-A866-DD51AE878DAC}"/>
              </a:ext>
            </a:extLst>
          </p:cNvPr>
          <p:cNvPicPr>
            <a:picLocks noChangeAspect="1"/>
          </p:cNvPicPr>
          <p:nvPr/>
        </p:nvPicPr>
        <p:blipFill>
          <a:blip r:embed="rId2"/>
          <a:stretch>
            <a:fillRect/>
          </a:stretch>
        </p:blipFill>
        <p:spPr>
          <a:xfrm>
            <a:off x="7537539" y="1401708"/>
            <a:ext cx="4193757" cy="4054584"/>
          </a:xfrm>
          <a:prstGeom prst="rect">
            <a:avLst/>
          </a:prstGeom>
        </p:spPr>
      </p:pic>
    </p:spTree>
    <p:extLst>
      <p:ext uri="{BB962C8B-B14F-4D97-AF65-F5344CB8AC3E}">
        <p14:creationId xmlns:p14="http://schemas.microsoft.com/office/powerpoint/2010/main" val="424433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descr="Untitled.png"/>
          <p:cNvPicPr preferRelativeResize="0"/>
          <p:nvPr/>
        </p:nvPicPr>
        <p:blipFill>
          <a:blip r:embed="rId3">
            <a:alphaModFix/>
          </a:blip>
          <a:stretch>
            <a:fillRect/>
          </a:stretch>
        </p:blipFill>
        <p:spPr>
          <a:xfrm>
            <a:off x="4444833" y="1772944"/>
            <a:ext cx="7428267" cy="3592611"/>
          </a:xfrm>
          <a:prstGeom prst="rect">
            <a:avLst/>
          </a:prstGeom>
          <a:noFill/>
          <a:ln>
            <a:noFill/>
          </a:ln>
        </p:spPr>
      </p:pic>
      <p:sp>
        <p:nvSpPr>
          <p:cNvPr id="93" name="Google Shape;93;p18"/>
          <p:cNvSpPr txBox="1">
            <a:spLocks noGrp="1"/>
          </p:cNvSpPr>
          <p:nvPr>
            <p:ph type="title"/>
          </p:nvPr>
        </p:nvSpPr>
        <p:spPr>
          <a:xfrm>
            <a:off x="415600" y="386266"/>
            <a:ext cx="11360800" cy="1108400"/>
          </a:xfrm>
          <a:prstGeom prst="rect">
            <a:avLst/>
          </a:prstGeom>
        </p:spPr>
        <p:txBody>
          <a:bodyPr spcFirstLastPara="1" vert="horz" wrap="square" lIns="121900" tIns="121900" rIns="121900" bIns="121900" rtlCol="0" anchor="ctr" anchorCtr="0">
            <a:noAutofit/>
          </a:bodyPr>
          <a:lstStyle/>
          <a:p>
            <a:r>
              <a:rPr lang="en" sz="5400" dirty="0"/>
              <a:t>Comp. biology was born in the 1960s</a:t>
            </a:r>
            <a:endParaRPr sz="5400" dirty="0"/>
          </a:p>
        </p:txBody>
      </p:sp>
      <p:sp>
        <p:nvSpPr>
          <p:cNvPr id="94" name="Google Shape;94;p18"/>
          <p:cNvSpPr txBox="1"/>
          <p:nvPr/>
        </p:nvSpPr>
        <p:spPr>
          <a:xfrm>
            <a:off x="4444833" y="6198033"/>
            <a:ext cx="7662400" cy="452400"/>
          </a:xfrm>
          <a:prstGeom prst="rect">
            <a:avLst/>
          </a:prstGeom>
          <a:noFill/>
          <a:ln>
            <a:noFill/>
          </a:ln>
        </p:spPr>
        <p:txBody>
          <a:bodyPr spcFirstLastPara="1" wrap="square" lIns="121900" tIns="121900" rIns="121900" bIns="121900" anchor="ctr" anchorCtr="0">
            <a:noAutofit/>
          </a:bodyPr>
          <a:lstStyle/>
          <a:p>
            <a:pPr algn="r"/>
            <a:r>
              <a:rPr lang="en" sz="2400">
                <a:latin typeface="Economica"/>
                <a:ea typeface="Economica"/>
                <a:cs typeface="Economica"/>
                <a:sym typeface="Economica"/>
              </a:rPr>
              <a:t>Joel Hagen, “The origins of bioinformatics”, NRG, Dec. 2000</a:t>
            </a:r>
            <a:endParaRPr sz="2400">
              <a:solidFill>
                <a:srgbClr val="38761D"/>
              </a:solidFill>
              <a:latin typeface="Economica"/>
              <a:ea typeface="Economica"/>
              <a:cs typeface="Economica"/>
              <a:sym typeface="Economica"/>
            </a:endParaRPr>
          </a:p>
        </p:txBody>
      </p:sp>
      <p:sp>
        <p:nvSpPr>
          <p:cNvPr id="95" name="Google Shape;95;p18"/>
          <p:cNvSpPr txBox="1"/>
          <p:nvPr/>
        </p:nvSpPr>
        <p:spPr>
          <a:xfrm>
            <a:off x="212400" y="1736500"/>
            <a:ext cx="4359600" cy="4000000"/>
          </a:xfrm>
          <a:prstGeom prst="rect">
            <a:avLst/>
          </a:prstGeom>
          <a:noFill/>
          <a:ln>
            <a:noFill/>
          </a:ln>
        </p:spPr>
        <p:txBody>
          <a:bodyPr spcFirstLastPara="1" wrap="square" lIns="121900" tIns="121900" rIns="121900" bIns="121900" anchor="ctr" anchorCtr="0">
            <a:noAutofit/>
          </a:bodyPr>
          <a:lstStyle/>
          <a:p>
            <a:pPr marL="609585" indent="-457189">
              <a:buClr>
                <a:srgbClr val="38761D"/>
              </a:buClr>
              <a:buSzPts val="1800"/>
              <a:buFont typeface="Economica"/>
              <a:buChar char="●"/>
            </a:pPr>
            <a:r>
              <a:rPr lang="en-US" sz="2400" dirty="0">
                <a:solidFill>
                  <a:srgbClr val="38761D"/>
                </a:solidFill>
                <a:highlight>
                  <a:srgbClr val="FFFFFF"/>
                </a:highlight>
                <a:latin typeface="Economica"/>
                <a:ea typeface="Economica"/>
                <a:cs typeface="Economica"/>
                <a:sym typeface="Economica"/>
              </a:rPr>
              <a:t>Began with amino acid sequencing in 1960’s</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Need for computational power to answer questions and study protein biology</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Scarcity of academic computers was no longer a major problem</a:t>
            </a: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Allows analyses that would take several lifetimes by hand</a:t>
            </a:r>
            <a:endParaRPr sz="2400" dirty="0">
              <a:solidFill>
                <a:srgbClr val="38761D"/>
              </a:solidFill>
              <a:highlight>
                <a:srgbClr val="FFFFFF"/>
              </a:highlight>
              <a:latin typeface="Economica"/>
              <a:ea typeface="Economica"/>
              <a:cs typeface="Economica"/>
              <a:sym typeface="Economica"/>
            </a:endParaRPr>
          </a:p>
        </p:txBody>
      </p:sp>
      <p:sp>
        <p:nvSpPr>
          <p:cNvPr id="2" name="TextBox 1">
            <a:extLst>
              <a:ext uri="{FF2B5EF4-FFF2-40B4-BE49-F238E27FC236}">
                <a16:creationId xmlns:a16="http://schemas.microsoft.com/office/drawing/2014/main" id="{18B6A096-58B0-4A49-85C1-C73DBD12D915}"/>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96565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7878733" y="1056072"/>
            <a:ext cx="4000000" cy="4000000"/>
          </a:xfrm>
          <a:prstGeom prst="rect">
            <a:avLst/>
          </a:prstGeom>
          <a:noFill/>
          <a:ln>
            <a:noFill/>
          </a:ln>
        </p:spPr>
      </p:pic>
      <p:sp>
        <p:nvSpPr>
          <p:cNvPr id="175" name="Google Shape;175;p26"/>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b" anchorCtr="0">
            <a:noAutofit/>
          </a:bodyPr>
          <a:lstStyle/>
          <a:p>
            <a:r>
              <a:rPr lang="en" dirty="0"/>
              <a:t>What is Unix?</a:t>
            </a:r>
            <a:endParaRPr dirty="0"/>
          </a:p>
        </p:txBody>
      </p:sp>
      <p:sp>
        <p:nvSpPr>
          <p:cNvPr id="176" name="Google Shape;176;p26"/>
          <p:cNvSpPr txBox="1"/>
          <p:nvPr/>
        </p:nvSpPr>
        <p:spPr>
          <a:xfrm>
            <a:off x="216333" y="1429000"/>
            <a:ext cx="7662400" cy="4000000"/>
          </a:xfrm>
          <a:prstGeom prst="rect">
            <a:avLst/>
          </a:prstGeom>
          <a:noFill/>
          <a:ln>
            <a:noFill/>
          </a:ln>
        </p:spPr>
        <p:txBody>
          <a:bodyPr spcFirstLastPara="1" wrap="square" lIns="121900" tIns="121900" rIns="121900" bIns="121900" anchor="ctr" anchorCtr="0">
            <a:noAutofit/>
          </a:bodyPr>
          <a:lstStyle/>
          <a:p>
            <a:r>
              <a:rPr lang="en" sz="2400" b="1" dirty="0">
                <a:solidFill>
                  <a:srgbClr val="38761D"/>
                </a:solidFill>
                <a:highlight>
                  <a:srgbClr val="FFFFFF"/>
                </a:highlight>
                <a:latin typeface="Economica"/>
                <a:ea typeface="Economica"/>
                <a:cs typeface="Economica"/>
                <a:sym typeface="Economica"/>
              </a:rPr>
              <a:t>Definition 1: </a:t>
            </a:r>
            <a:r>
              <a:rPr lang="en-US" sz="2400" dirty="0">
                <a:solidFill>
                  <a:srgbClr val="38761D"/>
                </a:solidFill>
                <a:highlight>
                  <a:srgbClr val="FFFFFF"/>
                </a:highlight>
                <a:latin typeface="Economica"/>
                <a:ea typeface="Economica"/>
                <a:cs typeface="Economica"/>
                <a:sym typeface="Economica"/>
              </a:rPr>
              <a:t>Your interface with the underbelly of the computer</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a:p>
            <a:r>
              <a:rPr lang="en" sz="2400" b="1" dirty="0">
                <a:solidFill>
                  <a:srgbClr val="38761D"/>
                </a:solidFill>
                <a:highlight>
                  <a:srgbClr val="FFFFFF"/>
                </a:highlight>
                <a:latin typeface="Economica"/>
                <a:ea typeface="Economica"/>
                <a:cs typeface="Economica"/>
                <a:sym typeface="Economica"/>
              </a:rPr>
              <a:t>Definition 2:</a:t>
            </a:r>
            <a:r>
              <a:rPr lang="en" sz="2400" dirty="0">
                <a:solidFill>
                  <a:srgbClr val="38761D"/>
                </a:solidFill>
                <a:highlight>
                  <a:srgbClr val="FFFFFF"/>
                </a:highlight>
                <a:latin typeface="Economica"/>
                <a:ea typeface="Economica"/>
                <a:cs typeface="Economica"/>
                <a:sym typeface="Economica"/>
              </a:rPr>
              <a:t> Where computational genomics is done.</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a:p>
            <a:r>
              <a:rPr lang="en" sz="2400" b="1" dirty="0">
                <a:solidFill>
                  <a:srgbClr val="38761D"/>
                </a:solidFill>
                <a:highlight>
                  <a:srgbClr val="FFFFFF"/>
                </a:highlight>
                <a:latin typeface="Economica"/>
                <a:ea typeface="Economica"/>
                <a:cs typeface="Economica"/>
                <a:sym typeface="Economica"/>
              </a:rPr>
              <a:t>Definition 3</a:t>
            </a:r>
            <a:r>
              <a:rPr lang="en" sz="2400" dirty="0">
                <a:solidFill>
                  <a:srgbClr val="38761D"/>
                </a:solidFill>
                <a:highlight>
                  <a:srgbClr val="FFFFFF"/>
                </a:highlight>
                <a:latin typeface="Economica"/>
                <a:ea typeface="Economica"/>
                <a:cs typeface="Economica"/>
                <a:sym typeface="Economica"/>
              </a:rPr>
              <a:t>: Your dear friend.</a:t>
            </a:r>
            <a:endParaRPr sz="2400" dirty="0">
              <a:solidFill>
                <a:srgbClr val="38761D"/>
              </a:solidFill>
              <a:highlight>
                <a:srgbClr val="FFFFFF"/>
              </a:highlight>
              <a:latin typeface="Economica"/>
              <a:ea typeface="Economica"/>
              <a:cs typeface="Economica"/>
              <a:sym typeface="Economica"/>
            </a:endParaRPr>
          </a:p>
        </p:txBody>
      </p:sp>
      <p:sp>
        <p:nvSpPr>
          <p:cNvPr id="177" name="Google Shape;177;p26"/>
          <p:cNvSpPr txBox="1"/>
          <p:nvPr/>
        </p:nvSpPr>
        <p:spPr>
          <a:xfrm>
            <a:off x="4444833" y="6198033"/>
            <a:ext cx="7662400" cy="452400"/>
          </a:xfrm>
          <a:prstGeom prst="rect">
            <a:avLst/>
          </a:prstGeom>
          <a:noFill/>
          <a:ln>
            <a:noFill/>
          </a:ln>
        </p:spPr>
        <p:txBody>
          <a:bodyPr spcFirstLastPara="1" wrap="square" lIns="121900" tIns="121900" rIns="121900" bIns="121900" anchor="ctr" anchorCtr="0">
            <a:noAutofit/>
          </a:bodyPr>
          <a:lstStyle/>
          <a:p>
            <a:pPr algn="r"/>
            <a:r>
              <a:rPr lang="en" sz="1400" dirty="0">
                <a:latin typeface="Economica"/>
                <a:ea typeface="Economica"/>
                <a:cs typeface="Economica"/>
                <a:sym typeface="Economica"/>
              </a:rPr>
              <a:t>Recommended reading: “The Evolution of the Unix Time-sharing system”, Dennis M. Ritchie </a:t>
            </a:r>
            <a:r>
              <a:rPr lang="en" sz="1400" dirty="0">
                <a:solidFill>
                  <a:srgbClr val="38761D"/>
                </a:solidFill>
                <a:latin typeface="Economica"/>
                <a:ea typeface="Economica"/>
                <a:cs typeface="Economica"/>
                <a:sym typeface="Economica"/>
              </a:rPr>
              <a:t>https://</a:t>
            </a:r>
            <a:r>
              <a:rPr lang="en" sz="1400" dirty="0" err="1">
                <a:solidFill>
                  <a:srgbClr val="38761D"/>
                </a:solidFill>
                <a:latin typeface="Economica"/>
                <a:ea typeface="Economica"/>
                <a:cs typeface="Economica"/>
                <a:sym typeface="Economica"/>
              </a:rPr>
              <a:t>pdfs.semanticscholar.org</a:t>
            </a:r>
            <a:r>
              <a:rPr lang="en" sz="1400" dirty="0">
                <a:solidFill>
                  <a:srgbClr val="38761D"/>
                </a:solidFill>
                <a:latin typeface="Economica"/>
                <a:ea typeface="Economica"/>
                <a:cs typeface="Economica"/>
                <a:sym typeface="Economica"/>
              </a:rPr>
              <a:t>/f64f/6e66da16e93ebf4221fc8915b2420fd56b66.pdf</a:t>
            </a:r>
            <a:endParaRPr sz="1400" dirty="0">
              <a:solidFill>
                <a:srgbClr val="38761D"/>
              </a:solidFill>
              <a:latin typeface="Economica"/>
              <a:ea typeface="Economica"/>
              <a:cs typeface="Economica"/>
              <a:sym typeface="Economica"/>
            </a:endParaRPr>
          </a:p>
        </p:txBody>
      </p:sp>
      <p:sp>
        <p:nvSpPr>
          <p:cNvPr id="6" name="TextBox 5">
            <a:extLst>
              <a:ext uri="{FF2B5EF4-FFF2-40B4-BE49-F238E27FC236}">
                <a16:creationId xmlns:a16="http://schemas.microsoft.com/office/drawing/2014/main" id="{8F8FBE31-A45B-134D-9B33-66368E60321A}"/>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88880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b" anchorCtr="0">
            <a:noAutofit/>
          </a:bodyPr>
          <a:lstStyle/>
          <a:p>
            <a:r>
              <a:rPr lang="en" dirty="0"/>
              <a:t>Unix history</a:t>
            </a:r>
            <a:endParaRPr dirty="0"/>
          </a:p>
        </p:txBody>
      </p:sp>
      <p:pic>
        <p:nvPicPr>
          <p:cNvPr id="183" name="Google Shape;183;p27"/>
          <p:cNvPicPr preferRelativeResize="0"/>
          <p:nvPr/>
        </p:nvPicPr>
        <p:blipFill>
          <a:blip r:embed="rId3">
            <a:alphaModFix/>
          </a:blip>
          <a:stretch>
            <a:fillRect/>
          </a:stretch>
        </p:blipFill>
        <p:spPr>
          <a:xfrm>
            <a:off x="7501883" y="1704567"/>
            <a:ext cx="4274517" cy="3422948"/>
          </a:xfrm>
          <a:prstGeom prst="rect">
            <a:avLst/>
          </a:prstGeom>
          <a:noFill/>
          <a:ln>
            <a:noFill/>
          </a:ln>
        </p:spPr>
      </p:pic>
      <p:sp>
        <p:nvSpPr>
          <p:cNvPr id="184" name="Google Shape;184;p27"/>
          <p:cNvSpPr txBox="1"/>
          <p:nvPr/>
        </p:nvSpPr>
        <p:spPr>
          <a:xfrm>
            <a:off x="108700" y="1999900"/>
            <a:ext cx="7544430" cy="4000000"/>
          </a:xfrm>
          <a:prstGeom prst="rect">
            <a:avLst/>
          </a:prstGeom>
          <a:noFill/>
          <a:ln>
            <a:noFill/>
          </a:ln>
        </p:spPr>
        <p:txBody>
          <a:bodyPr spcFirstLastPara="1" wrap="square" lIns="121900" tIns="121900" rIns="121900" bIns="121900" anchor="ctr" anchorCtr="0">
            <a:noAutofit/>
          </a:bodyPr>
          <a:lstStyle/>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Initial file system, command interpreter (shell), and process management started by Ken Thompson</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Vast array of simple, dependable tools that each do one simple task.</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By combining these tools, one can conduct rather sophisticated analyses</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Wildly popular platform for high performance computing. Supports parallelism.</a:t>
            </a: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Most computational biology tools come with a command line interface </a:t>
            </a:r>
            <a:r>
              <a:rPr lang="en" sz="2400">
                <a:solidFill>
                  <a:srgbClr val="38761D"/>
                </a:solidFill>
                <a:highlight>
                  <a:srgbClr val="FFFFFF"/>
                </a:highlight>
                <a:latin typeface="Economica"/>
                <a:ea typeface="Economica"/>
                <a:cs typeface="Economica"/>
                <a:sym typeface="Economica"/>
              </a:rPr>
              <a:t>for using the tool.</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p:txBody>
      </p:sp>
      <p:sp>
        <p:nvSpPr>
          <p:cNvPr id="185" name="Google Shape;185;p27"/>
          <p:cNvSpPr txBox="1"/>
          <p:nvPr/>
        </p:nvSpPr>
        <p:spPr>
          <a:xfrm>
            <a:off x="3414733" y="6200100"/>
            <a:ext cx="8701200" cy="556400"/>
          </a:xfrm>
          <a:prstGeom prst="rect">
            <a:avLst/>
          </a:prstGeom>
          <a:noFill/>
          <a:ln>
            <a:noFill/>
          </a:ln>
        </p:spPr>
        <p:txBody>
          <a:bodyPr spcFirstLastPara="1" wrap="square" lIns="121900" tIns="121900" rIns="121900" bIns="121900" anchor="ctr" anchorCtr="0">
            <a:noAutofit/>
          </a:bodyPr>
          <a:lstStyle/>
          <a:p>
            <a:pPr algn="r"/>
            <a:r>
              <a:rPr lang="en" sz="1600" dirty="0" err="1">
                <a:solidFill>
                  <a:srgbClr val="38761D"/>
                </a:solidFill>
                <a:highlight>
                  <a:schemeClr val="lt1"/>
                </a:highlight>
                <a:latin typeface="Economica"/>
                <a:ea typeface="Economica"/>
                <a:cs typeface="Economica"/>
                <a:sym typeface="Economica"/>
              </a:rPr>
              <a:t>Credit:https</a:t>
            </a:r>
            <a:r>
              <a:rPr lang="en" sz="1600" dirty="0">
                <a:solidFill>
                  <a:srgbClr val="38761D"/>
                </a:solidFill>
                <a:highlight>
                  <a:schemeClr val="lt1"/>
                </a:highlight>
                <a:latin typeface="Economica"/>
                <a:ea typeface="Economica"/>
                <a:cs typeface="Economica"/>
                <a:sym typeface="Economica"/>
              </a:rPr>
              <a:t>://</a:t>
            </a:r>
            <a:r>
              <a:rPr lang="en" sz="1600" dirty="0" err="1">
                <a:solidFill>
                  <a:srgbClr val="38761D"/>
                </a:solidFill>
                <a:highlight>
                  <a:schemeClr val="lt1"/>
                </a:highlight>
                <a:latin typeface="Economica"/>
                <a:ea typeface="Economica"/>
                <a:cs typeface="Economica"/>
                <a:sym typeface="Economica"/>
              </a:rPr>
              <a:t>en.wikipedia.org</a:t>
            </a:r>
            <a:r>
              <a:rPr lang="en" sz="1600" dirty="0">
                <a:solidFill>
                  <a:srgbClr val="38761D"/>
                </a:solidFill>
                <a:highlight>
                  <a:schemeClr val="lt1"/>
                </a:highlight>
                <a:latin typeface="Economica"/>
                <a:ea typeface="Economica"/>
                <a:cs typeface="Economica"/>
                <a:sym typeface="Economica"/>
              </a:rPr>
              <a:t>/wiki/</a:t>
            </a:r>
            <a:r>
              <a:rPr lang="en" sz="1600" dirty="0" err="1">
                <a:solidFill>
                  <a:srgbClr val="38761D"/>
                </a:solidFill>
                <a:highlight>
                  <a:schemeClr val="lt1"/>
                </a:highlight>
                <a:latin typeface="Economica"/>
                <a:ea typeface="Economica"/>
                <a:cs typeface="Economica"/>
                <a:sym typeface="Economica"/>
              </a:rPr>
              <a:t>History_of_Unix</a:t>
            </a:r>
            <a:endParaRPr sz="1600" dirty="0"/>
          </a:p>
        </p:txBody>
      </p:sp>
      <p:sp>
        <p:nvSpPr>
          <p:cNvPr id="186" name="Google Shape;186;p27"/>
          <p:cNvSpPr txBox="1"/>
          <p:nvPr/>
        </p:nvSpPr>
        <p:spPr>
          <a:xfrm>
            <a:off x="8179318" y="881125"/>
            <a:ext cx="3936615" cy="880000"/>
          </a:xfrm>
          <a:prstGeom prst="rect">
            <a:avLst/>
          </a:prstGeom>
          <a:noFill/>
          <a:ln>
            <a:noFill/>
          </a:ln>
        </p:spPr>
        <p:txBody>
          <a:bodyPr spcFirstLastPara="1" wrap="square" lIns="121900" tIns="121900" rIns="121900" bIns="121900" anchor="ctr" anchorCtr="0">
            <a:noAutofit/>
          </a:bodyPr>
          <a:lstStyle/>
          <a:p>
            <a:r>
              <a:rPr lang="en" sz="1600" dirty="0">
                <a:solidFill>
                  <a:srgbClr val="38761D"/>
                </a:solidFill>
                <a:highlight>
                  <a:schemeClr val="lt1"/>
                </a:highlight>
                <a:latin typeface="Economica"/>
                <a:ea typeface="Economica"/>
                <a:cs typeface="Economica"/>
                <a:sym typeface="Economica"/>
              </a:rPr>
              <a:t>Ken Thompson (sitting) and Dennis Ritchie working together at a PDP-11</a:t>
            </a:r>
            <a:endParaRPr sz="1600" dirty="0">
              <a:solidFill>
                <a:srgbClr val="38761D"/>
              </a:solidFill>
              <a:highlight>
                <a:schemeClr val="lt1"/>
              </a:highlight>
              <a:latin typeface="Economica"/>
              <a:ea typeface="Economica"/>
              <a:cs typeface="Economica"/>
              <a:sym typeface="Economica"/>
            </a:endParaRPr>
          </a:p>
        </p:txBody>
      </p:sp>
      <p:sp>
        <p:nvSpPr>
          <p:cNvPr id="7" name="TextBox 6">
            <a:extLst>
              <a:ext uri="{FF2B5EF4-FFF2-40B4-BE49-F238E27FC236}">
                <a16:creationId xmlns:a16="http://schemas.microsoft.com/office/drawing/2014/main" id="{8B6E0412-C34D-644A-9FA5-2F370D05D84C}"/>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9317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653667" y="600200"/>
            <a:ext cx="7838400" cy="5454400"/>
          </a:xfrm>
          <a:prstGeom prst="rect">
            <a:avLst/>
          </a:prstGeom>
        </p:spPr>
        <p:txBody>
          <a:bodyPr spcFirstLastPara="1" vert="horz" wrap="square" lIns="121900" tIns="121900" rIns="121900" bIns="121900" rtlCol="0" anchor="ctr" anchorCtr="0">
            <a:noAutofit/>
          </a:bodyPr>
          <a:lstStyle/>
          <a:p>
            <a:r>
              <a:rPr lang="en"/>
              <a:t>Unix basics</a:t>
            </a:r>
            <a:endParaRPr/>
          </a:p>
        </p:txBody>
      </p:sp>
      <p:sp>
        <p:nvSpPr>
          <p:cNvPr id="3" name="TextBox 2">
            <a:extLst>
              <a:ext uri="{FF2B5EF4-FFF2-40B4-BE49-F238E27FC236}">
                <a16:creationId xmlns:a16="http://schemas.microsoft.com/office/drawing/2014/main" id="{69C83772-3EF8-2C42-A198-B08D1C5D5E3E}"/>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50146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b" anchorCtr="0">
            <a:noAutofit/>
          </a:bodyPr>
          <a:lstStyle/>
          <a:p>
            <a:r>
              <a:rPr lang="en"/>
              <a:t>The “prompt”</a:t>
            </a:r>
            <a:endParaRPr/>
          </a:p>
        </p:txBody>
      </p:sp>
      <p:pic>
        <p:nvPicPr>
          <p:cNvPr id="206" name="Google Shape;206;p30"/>
          <p:cNvPicPr preferRelativeResize="0"/>
          <p:nvPr/>
        </p:nvPicPr>
        <p:blipFill>
          <a:blip r:embed="rId3">
            <a:alphaModFix/>
          </a:blip>
          <a:stretch>
            <a:fillRect/>
          </a:stretch>
        </p:blipFill>
        <p:spPr>
          <a:xfrm>
            <a:off x="609468" y="1645567"/>
            <a:ext cx="7960601" cy="4970167"/>
          </a:xfrm>
          <a:prstGeom prst="rect">
            <a:avLst/>
          </a:prstGeom>
          <a:noFill/>
          <a:ln>
            <a:noFill/>
          </a:ln>
        </p:spPr>
      </p:pic>
      <p:cxnSp>
        <p:nvCxnSpPr>
          <p:cNvPr id="207" name="Google Shape;207;p30"/>
          <p:cNvCxnSpPr/>
          <p:nvPr/>
        </p:nvCxnSpPr>
        <p:spPr>
          <a:xfrm rot="10800000">
            <a:off x="2195500" y="2302133"/>
            <a:ext cx="6829200" cy="212800"/>
          </a:xfrm>
          <a:prstGeom prst="straightConnector1">
            <a:avLst/>
          </a:prstGeom>
          <a:noFill/>
          <a:ln w="19050" cap="flat" cmpd="sng">
            <a:solidFill>
              <a:srgbClr val="FF0000"/>
            </a:solidFill>
            <a:prstDash val="solid"/>
            <a:round/>
            <a:headEnd type="none" w="med" len="med"/>
            <a:tailEnd type="triangle" w="med" len="med"/>
          </a:ln>
        </p:spPr>
      </p:cxnSp>
      <p:sp>
        <p:nvSpPr>
          <p:cNvPr id="208" name="Google Shape;208;p30"/>
          <p:cNvSpPr txBox="1"/>
          <p:nvPr/>
        </p:nvSpPr>
        <p:spPr>
          <a:xfrm>
            <a:off x="9024700" y="2130667"/>
            <a:ext cx="3081200" cy="4000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rgbClr val="FFFFFF"/>
                </a:highlight>
                <a:latin typeface="Economica"/>
                <a:ea typeface="Economica"/>
                <a:cs typeface="Economica"/>
                <a:sym typeface="Economica"/>
              </a:rPr>
              <a:t>The prompt is just a patient little thing that waits around for you to tell it what to do via “commands”.</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a:p>
            <a:r>
              <a:rPr lang="en" sz="2400" dirty="0">
                <a:solidFill>
                  <a:srgbClr val="38761D"/>
                </a:solidFill>
                <a:highlight>
                  <a:srgbClr val="FFFFFF"/>
                </a:highlight>
                <a:latin typeface="Economica"/>
                <a:ea typeface="Economica"/>
                <a:cs typeface="Economica"/>
                <a:sym typeface="Economica"/>
              </a:rPr>
              <a:t>Command syntax must be exact. In this way, Unix is dumb. It cannot infer what you meant if you misspell, provide the wrong syntax, etc.</a:t>
            </a:r>
            <a:endParaRPr sz="2400" dirty="0">
              <a:solidFill>
                <a:srgbClr val="38761D"/>
              </a:solidFill>
              <a:highlight>
                <a:srgbClr val="FFFFFF"/>
              </a:highlight>
              <a:latin typeface="Economica"/>
              <a:ea typeface="Economica"/>
              <a:cs typeface="Economica"/>
              <a:sym typeface="Economica"/>
            </a:endParaRPr>
          </a:p>
        </p:txBody>
      </p:sp>
      <p:sp>
        <p:nvSpPr>
          <p:cNvPr id="6" name="TextBox 5">
            <a:extLst>
              <a:ext uri="{FF2B5EF4-FFF2-40B4-BE49-F238E27FC236}">
                <a16:creationId xmlns:a16="http://schemas.microsoft.com/office/drawing/2014/main" id="{127D99CD-458F-0C43-9C0D-F9BA56623FA8}"/>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160234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421148" y="726034"/>
            <a:ext cx="11360800" cy="1108400"/>
          </a:xfrm>
          <a:prstGeom prst="rect">
            <a:avLst/>
          </a:prstGeom>
        </p:spPr>
        <p:txBody>
          <a:bodyPr spcFirstLastPara="1" vert="horz" wrap="square" lIns="121900" tIns="121900" rIns="121900" bIns="121900" rtlCol="0" anchor="b" anchorCtr="0">
            <a:noAutofit/>
          </a:bodyPr>
          <a:lstStyle/>
          <a:p>
            <a:r>
              <a:rPr lang="en" sz="5067" dirty="0"/>
              <a:t>The Unix file system. A tree just like OSX and Windows</a:t>
            </a:r>
            <a:endParaRPr sz="5067" dirty="0"/>
          </a:p>
        </p:txBody>
      </p:sp>
      <p:pic>
        <p:nvPicPr>
          <p:cNvPr id="264" name="Google Shape;264;p35"/>
          <p:cNvPicPr preferRelativeResize="0"/>
          <p:nvPr/>
        </p:nvPicPr>
        <p:blipFill>
          <a:blip r:embed="rId3">
            <a:alphaModFix/>
          </a:blip>
          <a:stretch>
            <a:fillRect/>
          </a:stretch>
        </p:blipFill>
        <p:spPr>
          <a:xfrm>
            <a:off x="6529200" y="2162500"/>
            <a:ext cx="5247200" cy="3328600"/>
          </a:xfrm>
          <a:prstGeom prst="rect">
            <a:avLst/>
          </a:prstGeom>
          <a:noFill/>
          <a:ln>
            <a:noFill/>
          </a:ln>
        </p:spPr>
      </p:pic>
      <p:pic>
        <p:nvPicPr>
          <p:cNvPr id="265" name="Google Shape;265;p35"/>
          <p:cNvPicPr preferRelativeResize="0"/>
          <p:nvPr/>
        </p:nvPicPr>
        <p:blipFill>
          <a:blip r:embed="rId4">
            <a:alphaModFix/>
          </a:blip>
          <a:stretch>
            <a:fillRect/>
          </a:stretch>
        </p:blipFill>
        <p:spPr>
          <a:xfrm>
            <a:off x="203201" y="1834434"/>
            <a:ext cx="5470695" cy="3656677"/>
          </a:xfrm>
          <a:prstGeom prst="rect">
            <a:avLst/>
          </a:prstGeom>
          <a:noFill/>
          <a:ln>
            <a:noFill/>
          </a:ln>
        </p:spPr>
      </p:pic>
      <p:sp>
        <p:nvSpPr>
          <p:cNvPr id="5" name="TextBox 4">
            <a:extLst>
              <a:ext uri="{FF2B5EF4-FFF2-40B4-BE49-F238E27FC236}">
                <a16:creationId xmlns:a16="http://schemas.microsoft.com/office/drawing/2014/main" id="{5586368E-44F9-C447-BED8-0B8D1F4C1323}"/>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pic>
        <p:nvPicPr>
          <p:cNvPr id="6" name="Google Shape;265;p35">
            <a:extLst>
              <a:ext uri="{FF2B5EF4-FFF2-40B4-BE49-F238E27FC236}">
                <a16:creationId xmlns:a16="http://schemas.microsoft.com/office/drawing/2014/main" id="{D9BAA207-8D6C-B041-9ECE-3C4211CB92BF}"/>
              </a:ext>
            </a:extLst>
          </p:cNvPr>
          <p:cNvPicPr preferRelativeResize="0"/>
          <p:nvPr/>
        </p:nvPicPr>
        <p:blipFill>
          <a:blip r:embed="rId4">
            <a:alphaModFix/>
          </a:blip>
          <a:stretch>
            <a:fillRect/>
          </a:stretch>
        </p:blipFill>
        <p:spPr>
          <a:xfrm>
            <a:off x="203201" y="1834434"/>
            <a:ext cx="5470695" cy="3656677"/>
          </a:xfrm>
          <a:prstGeom prst="rect">
            <a:avLst/>
          </a:prstGeom>
          <a:noFill/>
          <a:ln>
            <a:noFill/>
          </a:ln>
        </p:spPr>
      </p:pic>
    </p:spTree>
    <p:extLst>
      <p:ext uri="{BB962C8B-B14F-4D97-AF65-F5344CB8AC3E}">
        <p14:creationId xmlns:p14="http://schemas.microsoft.com/office/powerpoint/2010/main" val="1276654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sz="4800" dirty="0"/>
              <a:t>I am lazy. You should be too. Shortcuts!!!</a:t>
            </a:r>
            <a:endParaRPr sz="4800" dirty="0"/>
          </a:p>
          <a:p>
            <a:endParaRPr sz="2400" dirty="0"/>
          </a:p>
        </p:txBody>
      </p:sp>
      <p:sp>
        <p:nvSpPr>
          <p:cNvPr id="187" name="Google Shape;187;p26"/>
          <p:cNvSpPr txBox="1">
            <a:spLocks noGrp="1"/>
          </p:cNvSpPr>
          <p:nvPr>
            <p:ph type="title"/>
          </p:nvPr>
        </p:nvSpPr>
        <p:spPr>
          <a:xfrm>
            <a:off x="415600" y="3367633"/>
            <a:ext cx="11360800" cy="1108400"/>
          </a:xfrm>
          <a:prstGeom prst="rect">
            <a:avLst/>
          </a:prstGeom>
        </p:spPr>
        <p:txBody>
          <a:bodyPr spcFirstLastPara="1" vert="horz" wrap="square" lIns="121900" tIns="121900" rIns="121900" bIns="121900" rtlCol="0" anchor="ctr" anchorCtr="0">
            <a:noAutofit/>
          </a:bodyPr>
          <a:lstStyle/>
          <a:p>
            <a:pPr marL="609585" indent="-558786">
              <a:lnSpc>
                <a:spcPct val="115000"/>
              </a:lnSpc>
              <a:buSzPts val="3000"/>
              <a:buAutoNum type="arabicPeriod"/>
            </a:pPr>
            <a:r>
              <a:rPr lang="en" sz="2800" dirty="0"/>
              <a:t>Go back to past commands with the arrow keys. </a:t>
            </a:r>
            <a:endParaRPr sz="2800" dirty="0"/>
          </a:p>
          <a:p>
            <a:pPr marL="609585" indent="-558786">
              <a:lnSpc>
                <a:spcPct val="115000"/>
              </a:lnSpc>
              <a:buSzPts val="3000"/>
              <a:buAutoNum type="arabicPeriod"/>
            </a:pPr>
            <a:r>
              <a:rPr lang="en" sz="2800" dirty="0"/>
              <a:t>The </a:t>
            </a:r>
            <a:r>
              <a:rPr lang="en" sz="2800" dirty="0">
                <a:solidFill>
                  <a:srgbClr val="38761D"/>
                </a:solidFill>
                <a:latin typeface="Consolas"/>
                <a:ea typeface="Consolas"/>
                <a:cs typeface="Consolas"/>
                <a:sym typeface="Consolas"/>
              </a:rPr>
              <a:t>history</a:t>
            </a:r>
            <a:r>
              <a:rPr lang="en" sz="2800" dirty="0"/>
              <a:t> command will report the commands you have used in the past.</a:t>
            </a:r>
            <a:endParaRPr sz="2800" dirty="0"/>
          </a:p>
          <a:p>
            <a:pPr marL="609585" indent="-558786">
              <a:lnSpc>
                <a:spcPct val="115000"/>
              </a:lnSpc>
              <a:buSzPts val="3000"/>
              <a:buAutoNum type="arabicPeriod"/>
            </a:pPr>
            <a:r>
              <a:rPr lang="en" sz="2800" dirty="0"/>
              <a:t>Type the "</a:t>
            </a:r>
            <a:r>
              <a:rPr lang="en" sz="2800" dirty="0">
                <a:solidFill>
                  <a:srgbClr val="38761D"/>
                </a:solidFill>
              </a:rPr>
              <a:t>Ctrl</a:t>
            </a:r>
            <a:r>
              <a:rPr lang="en" sz="2800" dirty="0"/>
              <a:t>" "</a:t>
            </a:r>
            <a:r>
              <a:rPr lang="en" sz="2800" dirty="0">
                <a:solidFill>
                  <a:srgbClr val="38761D"/>
                </a:solidFill>
              </a:rPr>
              <a:t>r</a:t>
            </a:r>
            <a:r>
              <a:rPr lang="en" sz="2800" dirty="0"/>
              <a:t>" keys at the same time to bring up a search for commands that contain search terms. Use the arrow keys to cycle through all commands that match the search term.</a:t>
            </a:r>
            <a:endParaRPr sz="2800" dirty="0"/>
          </a:p>
          <a:p>
            <a:pPr marL="609585" indent="-558786">
              <a:lnSpc>
                <a:spcPct val="115000"/>
              </a:lnSpc>
              <a:buSzPts val="3000"/>
              <a:buAutoNum type="arabicPeriod"/>
            </a:pPr>
            <a:r>
              <a:rPr lang="en" sz="2800" dirty="0"/>
              <a:t>Use the "</a:t>
            </a:r>
            <a:r>
              <a:rPr lang="en" sz="2800" dirty="0">
                <a:solidFill>
                  <a:srgbClr val="38761D"/>
                </a:solidFill>
              </a:rPr>
              <a:t>Tab</a:t>
            </a:r>
            <a:r>
              <a:rPr lang="en" sz="2800" dirty="0"/>
              <a:t>" key for autocomplete - just like your smartphone!</a:t>
            </a:r>
            <a:endParaRPr sz="2800" dirty="0"/>
          </a:p>
          <a:p>
            <a:pPr marL="609585" indent="-558786">
              <a:lnSpc>
                <a:spcPct val="115000"/>
              </a:lnSpc>
              <a:buSzPts val="3000"/>
              <a:buAutoNum type="arabicPeriod"/>
            </a:pPr>
            <a:r>
              <a:rPr lang="en" sz="2800" dirty="0"/>
              <a:t>Type the "</a:t>
            </a:r>
            <a:r>
              <a:rPr lang="en" sz="2800" dirty="0">
                <a:solidFill>
                  <a:srgbClr val="38761D"/>
                </a:solidFill>
              </a:rPr>
              <a:t>Ctrl</a:t>
            </a:r>
            <a:r>
              <a:rPr lang="en" sz="2800" dirty="0"/>
              <a:t>" "</a:t>
            </a:r>
            <a:r>
              <a:rPr lang="en" sz="2800" dirty="0">
                <a:solidFill>
                  <a:srgbClr val="38761D"/>
                </a:solidFill>
              </a:rPr>
              <a:t>c</a:t>
            </a:r>
            <a:r>
              <a:rPr lang="en" sz="2800" dirty="0"/>
              <a:t>" keys at the same time to </a:t>
            </a:r>
            <a:r>
              <a:rPr lang="en" sz="2800" u="sng" dirty="0"/>
              <a:t>kill a command.</a:t>
            </a:r>
            <a:endParaRPr sz="2800" u="sng" dirty="0"/>
          </a:p>
        </p:txBody>
      </p:sp>
      <p:sp>
        <p:nvSpPr>
          <p:cNvPr id="4" name="TextBox 3">
            <a:extLst>
              <a:ext uri="{FF2B5EF4-FFF2-40B4-BE49-F238E27FC236}">
                <a16:creationId xmlns:a16="http://schemas.microsoft.com/office/drawing/2014/main" id="{CF120A9A-D0C3-FD4C-B8B6-EC6C99116492}"/>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331284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endParaRPr sz="2400" dirty="0"/>
          </a:p>
        </p:txBody>
      </p:sp>
      <p:sp>
        <p:nvSpPr>
          <p:cNvPr id="187" name="Google Shape;187;p26"/>
          <p:cNvSpPr txBox="1">
            <a:spLocks noGrp="1"/>
          </p:cNvSpPr>
          <p:nvPr>
            <p:ph type="title"/>
          </p:nvPr>
        </p:nvSpPr>
        <p:spPr>
          <a:xfrm>
            <a:off x="415600" y="3367633"/>
            <a:ext cx="11360800" cy="1108400"/>
          </a:xfrm>
          <a:prstGeom prst="rect">
            <a:avLst/>
          </a:prstGeom>
        </p:spPr>
        <p:txBody>
          <a:bodyPr spcFirstLastPara="1" vert="horz" wrap="square" lIns="121900" tIns="121900" rIns="121900" bIns="121900" rtlCol="0" anchor="ctr" anchorCtr="0">
            <a:noAutofit/>
          </a:bodyPr>
          <a:lstStyle/>
          <a:p>
            <a:pPr marL="609585" indent="-558786">
              <a:lnSpc>
                <a:spcPct val="115000"/>
              </a:lnSpc>
              <a:buSzPts val="3000"/>
              <a:buAutoNum type="arabicPeriod"/>
            </a:pPr>
            <a:r>
              <a:rPr lang="en-US" sz="2800" dirty="0"/>
              <a:t>Spaces</a:t>
            </a:r>
            <a:endParaRPr sz="2800" u="sng" dirty="0"/>
          </a:p>
        </p:txBody>
      </p:sp>
    </p:spTree>
    <p:extLst>
      <p:ext uri="{BB962C8B-B14F-4D97-AF65-F5344CB8AC3E}">
        <p14:creationId xmlns:p14="http://schemas.microsoft.com/office/powerpoint/2010/main" val="2606634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2D99-A2BA-C743-9C28-3F8F66D71203}"/>
              </a:ext>
            </a:extLst>
          </p:cNvPr>
          <p:cNvSpPr>
            <a:spLocks noGrp="1"/>
          </p:cNvSpPr>
          <p:nvPr>
            <p:ph type="title"/>
          </p:nvPr>
        </p:nvSpPr>
        <p:spPr>
          <a:xfrm>
            <a:off x="2383221" y="2103437"/>
            <a:ext cx="10515600" cy="1325563"/>
          </a:xfrm>
        </p:spPr>
        <p:txBody>
          <a:bodyPr/>
          <a:lstStyle/>
          <a:p>
            <a:r>
              <a:rPr lang="en-US" dirty="0"/>
              <a:t>Access the slides and files here: </a:t>
            </a:r>
            <a:br>
              <a:rPr lang="en-US" dirty="0"/>
            </a:br>
            <a:r>
              <a:rPr lang="en-US" dirty="0"/>
              <a:t>	</a:t>
            </a:r>
          </a:p>
        </p:txBody>
      </p:sp>
      <p:sp>
        <p:nvSpPr>
          <p:cNvPr id="4" name="Rectangle 3">
            <a:extLst>
              <a:ext uri="{FF2B5EF4-FFF2-40B4-BE49-F238E27FC236}">
                <a16:creationId xmlns:a16="http://schemas.microsoft.com/office/drawing/2014/main" id="{6B53121B-F976-974C-8963-03F6AF4F9F81}"/>
              </a:ext>
            </a:extLst>
          </p:cNvPr>
          <p:cNvSpPr/>
          <p:nvPr/>
        </p:nvSpPr>
        <p:spPr>
          <a:xfrm>
            <a:off x="1316390" y="3038855"/>
            <a:ext cx="8961749" cy="584775"/>
          </a:xfrm>
          <a:prstGeom prst="rect">
            <a:avLst/>
          </a:prstGeom>
        </p:spPr>
        <p:txBody>
          <a:bodyPr wrap="none">
            <a:spAutoFit/>
          </a:bodyPr>
          <a:lstStyle/>
          <a:p>
            <a:r>
              <a:rPr lang="en-US" sz="3200" dirty="0">
                <a:hlinkClick r:id="rId2"/>
              </a:rPr>
              <a:t>https://github.com/j-berg/bioinformatics_bootcamp</a:t>
            </a:r>
            <a:endParaRPr lang="en-US" sz="3200" dirty="0"/>
          </a:p>
        </p:txBody>
      </p:sp>
    </p:spTree>
    <p:extLst>
      <p:ext uri="{BB962C8B-B14F-4D97-AF65-F5344CB8AC3E}">
        <p14:creationId xmlns:p14="http://schemas.microsoft.com/office/powerpoint/2010/main" val="228745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392949" y="602871"/>
            <a:ext cx="11360800" cy="1108400"/>
          </a:xfrm>
          <a:prstGeom prst="rect">
            <a:avLst/>
          </a:prstGeom>
        </p:spPr>
        <p:txBody>
          <a:bodyPr spcFirstLastPara="1" vert="horz" wrap="square" lIns="121900" tIns="121900" rIns="121900" bIns="121900" rtlCol="0" anchor="ctr" anchorCtr="0">
            <a:noAutofit/>
          </a:bodyPr>
          <a:lstStyle/>
          <a:p>
            <a:r>
              <a:rPr lang="en" sz="4800" dirty="0"/>
              <a:t>The </a:t>
            </a:r>
            <a:r>
              <a:rPr lang="en" sz="4800" dirty="0">
                <a:solidFill>
                  <a:srgbClr val="38761D"/>
                </a:solidFill>
                <a:latin typeface="Consolas"/>
                <a:ea typeface="Consolas"/>
                <a:cs typeface="Consolas"/>
                <a:sym typeface="Consolas"/>
              </a:rPr>
              <a:t>ls</a:t>
            </a:r>
            <a:r>
              <a:rPr lang="en" sz="4800" dirty="0"/>
              <a:t> command (</a:t>
            </a:r>
            <a:r>
              <a:rPr lang="en" sz="4800" u="sng" dirty="0"/>
              <a:t>l</a:t>
            </a:r>
            <a:r>
              <a:rPr lang="en" sz="4800" dirty="0"/>
              <a:t>i</a:t>
            </a:r>
            <a:r>
              <a:rPr lang="en" sz="4800" u="sng" dirty="0"/>
              <a:t>s</a:t>
            </a:r>
            <a:r>
              <a:rPr lang="en" sz="4800" dirty="0"/>
              <a:t>t files and directories)</a:t>
            </a:r>
            <a:endParaRPr sz="4800" dirty="0"/>
          </a:p>
          <a:p>
            <a:r>
              <a:rPr lang="en" sz="2400" dirty="0"/>
              <a:t>(What files and directories can be found in the current directory?)</a:t>
            </a:r>
            <a:endParaRPr sz="2400" dirty="0"/>
          </a:p>
        </p:txBody>
      </p:sp>
      <p:sp>
        <p:nvSpPr>
          <p:cNvPr id="271" name="Google Shape;271;p36"/>
          <p:cNvSpPr txBox="1"/>
          <p:nvPr/>
        </p:nvSpPr>
        <p:spPr>
          <a:xfrm>
            <a:off x="3157132" y="5884167"/>
            <a:ext cx="3782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Example Unix file system (a “tree”)</a:t>
            </a:r>
            <a:endParaRPr sz="2400" dirty="0"/>
          </a:p>
        </p:txBody>
      </p:sp>
      <p:grpSp>
        <p:nvGrpSpPr>
          <p:cNvPr id="272" name="Google Shape;272;p36"/>
          <p:cNvGrpSpPr/>
          <p:nvPr/>
        </p:nvGrpSpPr>
        <p:grpSpPr>
          <a:xfrm>
            <a:off x="3332468" y="2211100"/>
            <a:ext cx="901033" cy="726667"/>
            <a:chOff x="2118350" y="2420325"/>
            <a:chExt cx="675775" cy="545000"/>
          </a:xfrm>
        </p:grpSpPr>
        <p:pic>
          <p:nvPicPr>
            <p:cNvPr id="273" name="Google Shape;273;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274" name="Google Shape;274;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root</a:t>
              </a:r>
              <a:endParaRPr sz="1600"/>
            </a:p>
          </p:txBody>
        </p:sp>
      </p:grpSp>
      <p:grpSp>
        <p:nvGrpSpPr>
          <p:cNvPr id="275" name="Google Shape;275;p36"/>
          <p:cNvGrpSpPr/>
          <p:nvPr/>
        </p:nvGrpSpPr>
        <p:grpSpPr>
          <a:xfrm>
            <a:off x="1605268" y="3227100"/>
            <a:ext cx="901033" cy="726667"/>
            <a:chOff x="2118350" y="2420325"/>
            <a:chExt cx="675775" cy="545000"/>
          </a:xfrm>
        </p:grpSpPr>
        <p:pic>
          <p:nvPicPr>
            <p:cNvPr id="276" name="Google Shape;276;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277" name="Google Shape;277;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home</a:t>
              </a:r>
              <a:endParaRPr sz="1600"/>
            </a:p>
          </p:txBody>
        </p:sp>
      </p:grpSp>
      <p:grpSp>
        <p:nvGrpSpPr>
          <p:cNvPr id="278" name="Google Shape;278;p36"/>
          <p:cNvGrpSpPr/>
          <p:nvPr/>
        </p:nvGrpSpPr>
        <p:grpSpPr>
          <a:xfrm>
            <a:off x="3332468" y="3227100"/>
            <a:ext cx="901033" cy="726667"/>
            <a:chOff x="2118350" y="2420325"/>
            <a:chExt cx="675775" cy="545000"/>
          </a:xfrm>
        </p:grpSpPr>
        <p:pic>
          <p:nvPicPr>
            <p:cNvPr id="279" name="Google Shape;279;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280" name="Google Shape;280;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bin</a:t>
              </a:r>
              <a:endParaRPr sz="1600"/>
            </a:p>
          </p:txBody>
        </p:sp>
      </p:grpSp>
      <p:grpSp>
        <p:nvGrpSpPr>
          <p:cNvPr id="281" name="Google Shape;281;p36"/>
          <p:cNvGrpSpPr/>
          <p:nvPr/>
        </p:nvGrpSpPr>
        <p:grpSpPr>
          <a:xfrm>
            <a:off x="4348468" y="3227100"/>
            <a:ext cx="901033" cy="726667"/>
            <a:chOff x="2118350" y="2420325"/>
            <a:chExt cx="675775" cy="545000"/>
          </a:xfrm>
        </p:grpSpPr>
        <p:pic>
          <p:nvPicPr>
            <p:cNvPr id="282" name="Google Shape;282;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283" name="Google Shape;283;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vol</a:t>
              </a:r>
              <a:endParaRPr sz="1600"/>
            </a:p>
          </p:txBody>
        </p:sp>
      </p:grpSp>
      <p:cxnSp>
        <p:nvCxnSpPr>
          <p:cNvPr id="284" name="Google Shape;284;p36"/>
          <p:cNvCxnSpPr>
            <a:stCxn id="276" idx="0"/>
            <a:endCxn id="273" idx="2"/>
          </p:cNvCxnSpPr>
          <p:nvPr/>
        </p:nvCxnSpPr>
        <p:spPr>
          <a:xfrm rot="10800000" flipH="1">
            <a:off x="1968600" y="2937900"/>
            <a:ext cx="1727200" cy="2892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36"/>
          <p:cNvCxnSpPr/>
          <p:nvPr/>
        </p:nvCxnSpPr>
        <p:spPr>
          <a:xfrm>
            <a:off x="3695800" y="2937900"/>
            <a:ext cx="0" cy="2892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36"/>
          <p:cNvCxnSpPr/>
          <p:nvPr/>
        </p:nvCxnSpPr>
        <p:spPr>
          <a:xfrm>
            <a:off x="3695800" y="2937767"/>
            <a:ext cx="1016000" cy="28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6"/>
          <p:cNvCxnSpPr>
            <a:endCxn id="288" idx="0"/>
          </p:cNvCxnSpPr>
          <p:nvPr/>
        </p:nvCxnSpPr>
        <p:spPr>
          <a:xfrm flipH="1">
            <a:off x="13590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36"/>
          <p:cNvCxnSpPr>
            <a:endCxn id="290" idx="0"/>
          </p:cNvCxnSpPr>
          <p:nvPr/>
        </p:nvCxnSpPr>
        <p:spPr>
          <a:xfrm>
            <a:off x="1891400" y="4007900"/>
            <a:ext cx="382000" cy="133600"/>
          </a:xfrm>
          <a:prstGeom prst="straightConnector1">
            <a:avLst/>
          </a:prstGeom>
          <a:noFill/>
          <a:ln w="9525" cap="flat" cmpd="sng">
            <a:solidFill>
              <a:schemeClr val="dk2"/>
            </a:solidFill>
            <a:prstDash val="solid"/>
            <a:round/>
            <a:headEnd type="none" w="med" len="med"/>
            <a:tailEnd type="none" w="med" len="med"/>
          </a:ln>
        </p:spPr>
      </p:cxnSp>
      <p:grpSp>
        <p:nvGrpSpPr>
          <p:cNvPr id="291" name="Google Shape;291;p36"/>
          <p:cNvGrpSpPr/>
          <p:nvPr/>
        </p:nvGrpSpPr>
        <p:grpSpPr>
          <a:xfrm>
            <a:off x="995668" y="4141500"/>
            <a:ext cx="901033" cy="726667"/>
            <a:chOff x="2118350" y="2420325"/>
            <a:chExt cx="675775" cy="545000"/>
          </a:xfrm>
        </p:grpSpPr>
        <p:pic>
          <p:nvPicPr>
            <p:cNvPr id="288" name="Google Shape;288;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292" name="Google Shape;292;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luke</a:t>
              </a:r>
              <a:endParaRPr sz="1333"/>
            </a:p>
          </p:txBody>
        </p:sp>
      </p:grpSp>
      <p:grpSp>
        <p:nvGrpSpPr>
          <p:cNvPr id="293" name="Google Shape;293;p36"/>
          <p:cNvGrpSpPr/>
          <p:nvPr/>
        </p:nvGrpSpPr>
        <p:grpSpPr>
          <a:xfrm>
            <a:off x="1910068" y="4141500"/>
            <a:ext cx="901033" cy="726667"/>
            <a:chOff x="2118350" y="2420325"/>
            <a:chExt cx="675775" cy="545000"/>
          </a:xfrm>
        </p:grpSpPr>
        <p:pic>
          <p:nvPicPr>
            <p:cNvPr id="290" name="Google Shape;290;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294" name="Google Shape;294;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leia</a:t>
              </a:r>
              <a:endParaRPr sz="1333"/>
            </a:p>
          </p:txBody>
        </p:sp>
      </p:grpSp>
      <p:cxnSp>
        <p:nvCxnSpPr>
          <p:cNvPr id="295" name="Google Shape;295;p36"/>
          <p:cNvCxnSpPr/>
          <p:nvPr/>
        </p:nvCxnSpPr>
        <p:spPr>
          <a:xfrm flipH="1">
            <a:off x="31878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6"/>
          <p:cNvCxnSpPr/>
          <p:nvPr/>
        </p:nvCxnSpPr>
        <p:spPr>
          <a:xfrm>
            <a:off x="3720200" y="4007900"/>
            <a:ext cx="382000" cy="133600"/>
          </a:xfrm>
          <a:prstGeom prst="straightConnector1">
            <a:avLst/>
          </a:prstGeom>
          <a:noFill/>
          <a:ln w="9525" cap="flat" cmpd="sng">
            <a:solidFill>
              <a:schemeClr val="dk2"/>
            </a:solidFill>
            <a:prstDash val="solid"/>
            <a:round/>
            <a:headEnd type="none" w="med" len="med"/>
            <a:tailEnd type="none" w="med" len="med"/>
          </a:ln>
        </p:spPr>
      </p:cxnSp>
      <p:sp>
        <p:nvSpPr>
          <p:cNvPr id="297" name="Google Shape;297;p36"/>
          <p:cNvSpPr txBox="1"/>
          <p:nvPr/>
        </p:nvSpPr>
        <p:spPr>
          <a:xfrm>
            <a:off x="2881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ls</a:t>
            </a:r>
            <a:endParaRPr sz="2400"/>
          </a:p>
        </p:txBody>
      </p:sp>
      <p:sp>
        <p:nvSpPr>
          <p:cNvPr id="298" name="Google Shape;298;p36"/>
          <p:cNvSpPr txBox="1"/>
          <p:nvPr/>
        </p:nvSpPr>
        <p:spPr>
          <a:xfrm>
            <a:off x="32879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head</a:t>
            </a:r>
            <a:endParaRPr sz="2400"/>
          </a:p>
        </p:txBody>
      </p:sp>
      <p:sp>
        <p:nvSpPr>
          <p:cNvPr id="299" name="Google Shape;299;p36"/>
          <p:cNvSpPr txBox="1"/>
          <p:nvPr/>
        </p:nvSpPr>
        <p:spPr>
          <a:xfrm>
            <a:off x="3897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cat</a:t>
            </a:r>
            <a:endParaRPr sz="2400"/>
          </a:p>
        </p:txBody>
      </p:sp>
      <p:cxnSp>
        <p:nvCxnSpPr>
          <p:cNvPr id="300" name="Google Shape;300;p36"/>
          <p:cNvCxnSpPr/>
          <p:nvPr/>
        </p:nvCxnSpPr>
        <p:spPr>
          <a:xfrm>
            <a:off x="3715000" y="3999500"/>
            <a:ext cx="0" cy="289200"/>
          </a:xfrm>
          <a:prstGeom prst="straightConnector1">
            <a:avLst/>
          </a:prstGeom>
          <a:noFill/>
          <a:ln w="9525" cap="flat" cmpd="sng">
            <a:solidFill>
              <a:schemeClr val="dk2"/>
            </a:solidFill>
            <a:prstDash val="solid"/>
            <a:round/>
            <a:headEnd type="none" w="med" len="med"/>
            <a:tailEnd type="none" w="med" len="med"/>
          </a:ln>
        </p:spPr>
      </p:cxnSp>
      <p:sp>
        <p:nvSpPr>
          <p:cNvPr id="301" name="Google Shape;301;p36"/>
          <p:cNvSpPr txBox="1"/>
          <p:nvPr/>
        </p:nvSpPr>
        <p:spPr>
          <a:xfrm>
            <a:off x="182867" y="5347867"/>
            <a:ext cx="972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hi.txt</a:t>
            </a:r>
            <a:endParaRPr sz="2400">
              <a:solidFill>
                <a:srgbClr val="38761D"/>
              </a:solidFill>
            </a:endParaRPr>
          </a:p>
        </p:txBody>
      </p:sp>
      <p:grpSp>
        <p:nvGrpSpPr>
          <p:cNvPr id="302" name="Google Shape;302;p36"/>
          <p:cNvGrpSpPr/>
          <p:nvPr/>
        </p:nvGrpSpPr>
        <p:grpSpPr>
          <a:xfrm>
            <a:off x="1300468" y="5157500"/>
            <a:ext cx="901033" cy="726667"/>
            <a:chOff x="2118350" y="2420325"/>
            <a:chExt cx="675775" cy="545000"/>
          </a:xfrm>
        </p:grpSpPr>
        <p:pic>
          <p:nvPicPr>
            <p:cNvPr id="303" name="Google Shape;303;p36"/>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04" name="Google Shape;304;p36"/>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proj1</a:t>
              </a:r>
              <a:endParaRPr sz="1333"/>
            </a:p>
          </p:txBody>
        </p:sp>
      </p:grpSp>
      <p:sp>
        <p:nvSpPr>
          <p:cNvPr id="305" name="Google Shape;305;p36"/>
          <p:cNvSpPr txBox="1"/>
          <p:nvPr/>
        </p:nvSpPr>
        <p:spPr>
          <a:xfrm>
            <a:off x="17068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data2.txt</a:t>
            </a:r>
            <a:endParaRPr sz="2400">
              <a:solidFill>
                <a:srgbClr val="38761D"/>
              </a:solidFill>
            </a:endParaRPr>
          </a:p>
        </p:txBody>
      </p:sp>
      <p:sp>
        <p:nvSpPr>
          <p:cNvPr id="306" name="Google Shape;306;p36"/>
          <p:cNvSpPr txBox="1"/>
          <p:nvPr/>
        </p:nvSpPr>
        <p:spPr>
          <a:xfrm>
            <a:off x="2844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data1.txt</a:t>
            </a:r>
            <a:endParaRPr sz="2400">
              <a:solidFill>
                <a:srgbClr val="38761D"/>
              </a:solidFill>
            </a:endParaRPr>
          </a:p>
        </p:txBody>
      </p:sp>
      <p:cxnSp>
        <p:nvCxnSpPr>
          <p:cNvPr id="307" name="Google Shape;307;p36"/>
          <p:cNvCxnSpPr>
            <a:stCxn id="288" idx="2"/>
            <a:endCxn id="301" idx="0"/>
          </p:cNvCxnSpPr>
          <p:nvPr/>
        </p:nvCxnSpPr>
        <p:spPr>
          <a:xfrm flipH="1">
            <a:off x="669400" y="4868167"/>
            <a:ext cx="689600" cy="479600"/>
          </a:xfrm>
          <a:prstGeom prst="straightConnector1">
            <a:avLst/>
          </a:prstGeom>
          <a:noFill/>
          <a:ln w="9525" cap="flat" cmpd="sng">
            <a:solidFill>
              <a:schemeClr val="dk2"/>
            </a:solidFill>
            <a:prstDash val="solid"/>
            <a:round/>
            <a:headEnd type="none" w="med" len="med"/>
            <a:tailEnd type="none" w="med" len="med"/>
          </a:ln>
        </p:spPr>
      </p:cxnSp>
      <p:cxnSp>
        <p:nvCxnSpPr>
          <p:cNvPr id="308" name="Google Shape;308;p36"/>
          <p:cNvCxnSpPr>
            <a:stCxn id="288" idx="2"/>
          </p:cNvCxnSpPr>
          <p:nvPr/>
        </p:nvCxnSpPr>
        <p:spPr>
          <a:xfrm>
            <a:off x="1359000" y="4868167"/>
            <a:ext cx="344400" cy="318000"/>
          </a:xfrm>
          <a:prstGeom prst="straightConnector1">
            <a:avLst/>
          </a:prstGeom>
          <a:noFill/>
          <a:ln w="9525" cap="flat" cmpd="sng">
            <a:solidFill>
              <a:schemeClr val="dk2"/>
            </a:solidFill>
            <a:prstDash val="solid"/>
            <a:round/>
            <a:headEnd type="none" w="med" len="med"/>
            <a:tailEnd type="none" w="med" len="med"/>
          </a:ln>
        </p:spPr>
      </p:cxnSp>
      <p:cxnSp>
        <p:nvCxnSpPr>
          <p:cNvPr id="309" name="Google Shape;309;p36"/>
          <p:cNvCxnSpPr/>
          <p:nvPr/>
        </p:nvCxnSpPr>
        <p:spPr>
          <a:xfrm flipH="1">
            <a:off x="836667" y="5929867"/>
            <a:ext cx="846400" cy="230800"/>
          </a:xfrm>
          <a:prstGeom prst="straightConnector1">
            <a:avLst/>
          </a:prstGeom>
          <a:noFill/>
          <a:ln w="9525" cap="flat" cmpd="sng">
            <a:solidFill>
              <a:schemeClr val="dk2"/>
            </a:solidFill>
            <a:prstDash val="solid"/>
            <a:round/>
            <a:headEnd type="none" w="med" len="med"/>
            <a:tailEnd type="none" w="med" len="med"/>
          </a:ln>
        </p:spPr>
      </p:cxnSp>
      <p:cxnSp>
        <p:nvCxnSpPr>
          <p:cNvPr id="310" name="Google Shape;310;p36"/>
          <p:cNvCxnSpPr/>
          <p:nvPr/>
        </p:nvCxnSpPr>
        <p:spPr>
          <a:xfrm>
            <a:off x="1763100" y="5922068"/>
            <a:ext cx="496000" cy="2384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6"/>
          <p:cNvSpPr txBox="1"/>
          <p:nvPr/>
        </p:nvSpPr>
        <p:spPr>
          <a:xfrm>
            <a:off x="7304293" y="1861581"/>
            <a:ext cx="3782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Imagine we are user “</a:t>
            </a:r>
            <a:r>
              <a:rPr lang="en" sz="2400" dirty="0" err="1">
                <a:solidFill>
                  <a:srgbClr val="38761D"/>
                </a:solidFill>
                <a:highlight>
                  <a:schemeClr val="lt1"/>
                </a:highlight>
                <a:latin typeface="Economica"/>
                <a:ea typeface="Economica"/>
                <a:cs typeface="Economica"/>
                <a:sym typeface="Economica"/>
              </a:rPr>
              <a:t>luke</a:t>
            </a:r>
            <a:r>
              <a:rPr lang="en" sz="2400" dirty="0">
                <a:solidFill>
                  <a:srgbClr val="38761D"/>
                </a:solidFill>
                <a:highlight>
                  <a:schemeClr val="lt1"/>
                </a:highlight>
                <a:latin typeface="Economica"/>
                <a:ea typeface="Economica"/>
                <a:cs typeface="Economica"/>
                <a:sym typeface="Economica"/>
              </a:rPr>
              <a:t>”</a:t>
            </a:r>
            <a:endParaRPr sz="2400" dirty="0"/>
          </a:p>
        </p:txBody>
      </p:sp>
      <p:sp>
        <p:nvSpPr>
          <p:cNvPr id="313" name="Google Shape;313;p36"/>
          <p:cNvSpPr txBox="1"/>
          <p:nvPr/>
        </p:nvSpPr>
        <p:spPr>
          <a:xfrm>
            <a:off x="8272432" y="2814670"/>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hi.txt   proj1 </a:t>
            </a:r>
            <a:endParaRPr sz="1333" b="1">
              <a:solidFill>
                <a:srgbClr val="38761D"/>
              </a:solidFill>
              <a:highlight>
                <a:srgbClr val="FFFFFF"/>
              </a:highlight>
              <a:latin typeface="Consolas"/>
              <a:ea typeface="Consolas"/>
              <a:cs typeface="Consolas"/>
              <a:sym typeface="Consolas"/>
            </a:endParaRPr>
          </a:p>
        </p:txBody>
      </p:sp>
      <p:cxnSp>
        <p:nvCxnSpPr>
          <p:cNvPr id="314" name="Google Shape;314;p36"/>
          <p:cNvCxnSpPr/>
          <p:nvPr/>
        </p:nvCxnSpPr>
        <p:spPr>
          <a:xfrm>
            <a:off x="570700" y="3230700"/>
            <a:ext cx="396400" cy="928800"/>
          </a:xfrm>
          <a:prstGeom prst="straightConnector1">
            <a:avLst/>
          </a:prstGeom>
          <a:noFill/>
          <a:ln w="28575" cap="flat" cmpd="sng">
            <a:solidFill>
              <a:srgbClr val="38761D"/>
            </a:solidFill>
            <a:prstDash val="solid"/>
            <a:round/>
            <a:headEnd type="none" w="med" len="med"/>
            <a:tailEnd type="triangle" w="med" len="med"/>
          </a:ln>
        </p:spPr>
      </p:cxnSp>
      <p:sp>
        <p:nvSpPr>
          <p:cNvPr id="315" name="Google Shape;315;p36"/>
          <p:cNvSpPr txBox="1"/>
          <p:nvPr/>
        </p:nvSpPr>
        <p:spPr>
          <a:xfrm rot="-1787259">
            <a:off x="135575" y="2177368"/>
            <a:ext cx="3189408" cy="658079"/>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Luke’s home directory (shortcut: ~)</a:t>
            </a:r>
            <a:endParaRPr sz="2400" dirty="0"/>
          </a:p>
        </p:txBody>
      </p:sp>
      <p:sp>
        <p:nvSpPr>
          <p:cNvPr id="316" name="Google Shape;316;p36"/>
          <p:cNvSpPr txBox="1"/>
          <p:nvPr/>
        </p:nvSpPr>
        <p:spPr>
          <a:xfrm rot="-591">
            <a:off x="9797604" y="2485670"/>
            <a:ext cx="2326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list </a:t>
            </a:r>
            <a:r>
              <a:rPr lang="en" sz="2400" dirty="0" err="1">
                <a:solidFill>
                  <a:srgbClr val="38761D"/>
                </a:solidFill>
                <a:highlight>
                  <a:schemeClr val="lt1"/>
                </a:highlight>
                <a:latin typeface="Economica"/>
                <a:ea typeface="Economica"/>
                <a:cs typeface="Economica"/>
                <a:sym typeface="Economica"/>
              </a:rPr>
              <a:t>luke’s</a:t>
            </a:r>
            <a:r>
              <a:rPr lang="en" sz="2400" dirty="0">
                <a:solidFill>
                  <a:srgbClr val="38761D"/>
                </a:solidFill>
                <a:highlight>
                  <a:schemeClr val="lt1"/>
                </a:highlight>
                <a:latin typeface="Economica"/>
                <a:ea typeface="Economica"/>
                <a:cs typeface="Economica"/>
                <a:sym typeface="Economica"/>
              </a:rPr>
              <a:t> home directory</a:t>
            </a:r>
            <a:endParaRPr sz="2400" dirty="0"/>
          </a:p>
        </p:txBody>
      </p:sp>
      <p:sp>
        <p:nvSpPr>
          <p:cNvPr id="317" name="Google Shape;317;p36"/>
          <p:cNvSpPr txBox="1"/>
          <p:nvPr/>
        </p:nvSpPr>
        <p:spPr>
          <a:xfrm rot="-626">
            <a:off x="5856334" y="3227114"/>
            <a:ext cx="2779430" cy="658000"/>
          </a:xfrm>
          <a:prstGeom prst="rect">
            <a:avLst/>
          </a:prstGeom>
          <a:noFill/>
          <a:ln>
            <a:noFill/>
          </a:ln>
        </p:spPr>
        <p:txBody>
          <a:bodyPr spcFirstLastPara="1" wrap="square" lIns="121900" tIns="121900" rIns="121900" bIns="121900" anchor="ctr" anchorCtr="0">
            <a:noAutofit/>
          </a:bodyPr>
          <a:lstStyle/>
          <a:p>
            <a:r>
              <a:rPr lang="en" sz="2400" b="1" dirty="0">
                <a:highlight>
                  <a:schemeClr val="lt1"/>
                </a:highlight>
                <a:latin typeface="Economica"/>
                <a:ea typeface="Economica"/>
                <a:cs typeface="Economica"/>
                <a:sym typeface="Economica"/>
              </a:rPr>
              <a:t>command</a:t>
            </a:r>
            <a:endParaRPr sz="2400" b="1" dirty="0">
              <a:highlight>
                <a:schemeClr val="lt1"/>
              </a:highlight>
              <a:latin typeface="Economica"/>
              <a:ea typeface="Economica"/>
              <a:cs typeface="Economica"/>
              <a:sym typeface="Economica"/>
            </a:endParaRPr>
          </a:p>
          <a:p>
            <a:r>
              <a:rPr lang="en" sz="2400" b="1" dirty="0">
                <a:solidFill>
                  <a:srgbClr val="38761D"/>
                </a:solidFill>
                <a:highlight>
                  <a:schemeClr val="lt1"/>
                </a:highlight>
                <a:latin typeface="Economica"/>
                <a:ea typeface="Economica"/>
                <a:cs typeface="Economica"/>
                <a:sym typeface="Economica"/>
              </a:rPr>
              <a:t>result to standard </a:t>
            </a:r>
            <a:endParaRPr sz="2400" b="1" dirty="0">
              <a:solidFill>
                <a:srgbClr val="38761D"/>
              </a:solidFill>
              <a:highlight>
                <a:schemeClr val="lt1"/>
              </a:highlight>
              <a:latin typeface="Economica"/>
              <a:ea typeface="Economica"/>
              <a:cs typeface="Economica"/>
              <a:sym typeface="Economica"/>
            </a:endParaRPr>
          </a:p>
          <a:p>
            <a:r>
              <a:rPr lang="en" sz="2400" b="1" dirty="0">
                <a:solidFill>
                  <a:srgbClr val="38761D"/>
                </a:solidFill>
                <a:highlight>
                  <a:schemeClr val="lt1"/>
                </a:highlight>
                <a:latin typeface="Economica"/>
                <a:ea typeface="Economica"/>
                <a:cs typeface="Economica"/>
                <a:sym typeface="Economica"/>
              </a:rPr>
              <a:t>output (</a:t>
            </a:r>
            <a:r>
              <a:rPr lang="en" sz="2400" b="1" dirty="0" err="1">
                <a:solidFill>
                  <a:srgbClr val="38761D"/>
                </a:solidFill>
                <a:highlight>
                  <a:schemeClr val="lt1"/>
                </a:highlight>
                <a:latin typeface="Economica"/>
                <a:ea typeface="Economica"/>
                <a:cs typeface="Economica"/>
                <a:sym typeface="Economica"/>
              </a:rPr>
              <a:t>stdout</a:t>
            </a:r>
            <a:r>
              <a:rPr lang="en" sz="2400" b="1" dirty="0">
                <a:solidFill>
                  <a:srgbClr val="38761D"/>
                </a:solidFill>
                <a:highlight>
                  <a:schemeClr val="lt1"/>
                </a:highlight>
                <a:latin typeface="Economica"/>
                <a:ea typeface="Economica"/>
                <a:cs typeface="Economica"/>
                <a:sym typeface="Economica"/>
              </a:rPr>
              <a:t>) </a:t>
            </a:r>
            <a:endParaRPr sz="2400" b="1" dirty="0">
              <a:solidFill>
                <a:srgbClr val="38761D"/>
              </a:solidFill>
              <a:highlight>
                <a:schemeClr val="lt1"/>
              </a:highlight>
              <a:latin typeface="Economica"/>
              <a:ea typeface="Economica"/>
              <a:cs typeface="Economica"/>
              <a:sym typeface="Economica"/>
            </a:endParaRPr>
          </a:p>
        </p:txBody>
      </p:sp>
      <p:cxnSp>
        <p:nvCxnSpPr>
          <p:cNvPr id="318" name="Google Shape;318;p36"/>
          <p:cNvCxnSpPr/>
          <p:nvPr/>
        </p:nvCxnSpPr>
        <p:spPr>
          <a:xfrm rot="10800000" flipH="1">
            <a:off x="7887899" y="3234304"/>
            <a:ext cx="353600" cy="170400"/>
          </a:xfrm>
          <a:prstGeom prst="straightConnector1">
            <a:avLst/>
          </a:prstGeom>
          <a:noFill/>
          <a:ln w="28575" cap="flat" cmpd="sng">
            <a:solidFill>
              <a:srgbClr val="38761D"/>
            </a:solidFill>
            <a:prstDash val="solid"/>
            <a:round/>
            <a:headEnd type="none" w="med" len="med"/>
            <a:tailEnd type="triangle" w="med" len="med"/>
          </a:ln>
        </p:spPr>
      </p:cxnSp>
      <p:cxnSp>
        <p:nvCxnSpPr>
          <p:cNvPr id="319" name="Google Shape;319;p36"/>
          <p:cNvCxnSpPr/>
          <p:nvPr/>
        </p:nvCxnSpPr>
        <p:spPr>
          <a:xfrm rot="10800000" flipH="1">
            <a:off x="7336532" y="2929704"/>
            <a:ext cx="803600" cy="20400"/>
          </a:xfrm>
          <a:prstGeom prst="straightConnector1">
            <a:avLst/>
          </a:prstGeom>
          <a:noFill/>
          <a:ln w="28575" cap="flat" cmpd="sng">
            <a:solidFill>
              <a:srgbClr val="000000"/>
            </a:solidFill>
            <a:prstDash val="solid"/>
            <a:round/>
            <a:headEnd type="none" w="med" len="med"/>
            <a:tailEnd type="triangle" w="med" len="med"/>
          </a:ln>
        </p:spPr>
      </p:cxnSp>
      <p:sp>
        <p:nvSpPr>
          <p:cNvPr id="52" name="TextBox 51">
            <a:extLst>
              <a:ext uri="{FF2B5EF4-FFF2-40B4-BE49-F238E27FC236}">
                <a16:creationId xmlns:a16="http://schemas.microsoft.com/office/drawing/2014/main" id="{C3A3864F-497B-8F43-86E8-F0A7B243E615}"/>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72807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sz="4800"/>
              <a:t>The </a:t>
            </a:r>
            <a:r>
              <a:rPr lang="en" sz="4800">
                <a:solidFill>
                  <a:srgbClr val="38761D"/>
                </a:solidFill>
                <a:latin typeface="Consolas"/>
                <a:ea typeface="Consolas"/>
                <a:cs typeface="Consolas"/>
                <a:sym typeface="Consolas"/>
              </a:rPr>
              <a:t>ls</a:t>
            </a:r>
            <a:r>
              <a:rPr lang="en" sz="4800"/>
              <a:t> command (</a:t>
            </a:r>
            <a:r>
              <a:rPr lang="en" sz="4800" u="sng"/>
              <a:t>l</a:t>
            </a:r>
            <a:r>
              <a:rPr lang="en" sz="4800"/>
              <a:t>i</a:t>
            </a:r>
            <a:r>
              <a:rPr lang="en" sz="4800" u="sng"/>
              <a:t>s</a:t>
            </a:r>
            <a:r>
              <a:rPr lang="en" sz="4800"/>
              <a:t>t files and directories)</a:t>
            </a:r>
            <a:endParaRPr sz="4800"/>
          </a:p>
          <a:p>
            <a:r>
              <a:rPr lang="en" sz="2400"/>
              <a:t>(What files and directories can be found in the current directory?)</a:t>
            </a:r>
            <a:endParaRPr sz="2400"/>
          </a:p>
        </p:txBody>
      </p:sp>
      <p:sp>
        <p:nvSpPr>
          <p:cNvPr id="325" name="Google Shape;325;p37"/>
          <p:cNvSpPr txBox="1"/>
          <p:nvPr/>
        </p:nvSpPr>
        <p:spPr>
          <a:xfrm>
            <a:off x="1117600" y="1378200"/>
            <a:ext cx="3782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Example Unix file system (a “tree”)</a:t>
            </a:r>
            <a:endParaRPr sz="2400"/>
          </a:p>
        </p:txBody>
      </p:sp>
      <p:grpSp>
        <p:nvGrpSpPr>
          <p:cNvPr id="326" name="Google Shape;326;p37"/>
          <p:cNvGrpSpPr/>
          <p:nvPr/>
        </p:nvGrpSpPr>
        <p:grpSpPr>
          <a:xfrm>
            <a:off x="3332468" y="2211100"/>
            <a:ext cx="901033" cy="726667"/>
            <a:chOff x="2118350" y="2420325"/>
            <a:chExt cx="675775" cy="545000"/>
          </a:xfrm>
        </p:grpSpPr>
        <p:pic>
          <p:nvPicPr>
            <p:cNvPr id="327" name="Google Shape;327;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28" name="Google Shape;328;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root</a:t>
              </a:r>
              <a:endParaRPr sz="1600"/>
            </a:p>
          </p:txBody>
        </p:sp>
      </p:grpSp>
      <p:grpSp>
        <p:nvGrpSpPr>
          <p:cNvPr id="329" name="Google Shape;329;p37"/>
          <p:cNvGrpSpPr/>
          <p:nvPr/>
        </p:nvGrpSpPr>
        <p:grpSpPr>
          <a:xfrm>
            <a:off x="1605268" y="3227100"/>
            <a:ext cx="901033" cy="726667"/>
            <a:chOff x="2118350" y="2420325"/>
            <a:chExt cx="675775" cy="545000"/>
          </a:xfrm>
        </p:grpSpPr>
        <p:pic>
          <p:nvPicPr>
            <p:cNvPr id="330" name="Google Shape;330;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31" name="Google Shape;331;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home</a:t>
              </a:r>
              <a:endParaRPr sz="1600"/>
            </a:p>
          </p:txBody>
        </p:sp>
      </p:grpSp>
      <p:grpSp>
        <p:nvGrpSpPr>
          <p:cNvPr id="332" name="Google Shape;332;p37"/>
          <p:cNvGrpSpPr/>
          <p:nvPr/>
        </p:nvGrpSpPr>
        <p:grpSpPr>
          <a:xfrm>
            <a:off x="3332468" y="3227100"/>
            <a:ext cx="901033" cy="726667"/>
            <a:chOff x="2118350" y="2420325"/>
            <a:chExt cx="675775" cy="545000"/>
          </a:xfrm>
        </p:grpSpPr>
        <p:pic>
          <p:nvPicPr>
            <p:cNvPr id="333" name="Google Shape;333;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34" name="Google Shape;334;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bin</a:t>
              </a:r>
              <a:endParaRPr sz="1600"/>
            </a:p>
          </p:txBody>
        </p:sp>
      </p:grpSp>
      <p:grpSp>
        <p:nvGrpSpPr>
          <p:cNvPr id="335" name="Google Shape;335;p37"/>
          <p:cNvGrpSpPr/>
          <p:nvPr/>
        </p:nvGrpSpPr>
        <p:grpSpPr>
          <a:xfrm>
            <a:off x="4348468" y="3227100"/>
            <a:ext cx="901033" cy="726667"/>
            <a:chOff x="2118350" y="2420325"/>
            <a:chExt cx="675775" cy="545000"/>
          </a:xfrm>
        </p:grpSpPr>
        <p:pic>
          <p:nvPicPr>
            <p:cNvPr id="336" name="Google Shape;336;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37" name="Google Shape;337;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vol</a:t>
              </a:r>
              <a:endParaRPr sz="1600"/>
            </a:p>
          </p:txBody>
        </p:sp>
      </p:grpSp>
      <p:cxnSp>
        <p:nvCxnSpPr>
          <p:cNvPr id="338" name="Google Shape;338;p37"/>
          <p:cNvCxnSpPr>
            <a:stCxn id="330" idx="0"/>
            <a:endCxn id="327" idx="2"/>
          </p:cNvCxnSpPr>
          <p:nvPr/>
        </p:nvCxnSpPr>
        <p:spPr>
          <a:xfrm rot="10800000" flipH="1">
            <a:off x="1968600" y="2937900"/>
            <a:ext cx="1727200" cy="28920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37"/>
          <p:cNvCxnSpPr/>
          <p:nvPr/>
        </p:nvCxnSpPr>
        <p:spPr>
          <a:xfrm>
            <a:off x="3695800" y="2937900"/>
            <a:ext cx="0" cy="28920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37"/>
          <p:cNvCxnSpPr/>
          <p:nvPr/>
        </p:nvCxnSpPr>
        <p:spPr>
          <a:xfrm>
            <a:off x="3695800" y="2937767"/>
            <a:ext cx="1016000" cy="289200"/>
          </a:xfrm>
          <a:prstGeom prst="straightConnector1">
            <a:avLst/>
          </a:prstGeom>
          <a:noFill/>
          <a:ln w="9525" cap="flat" cmpd="sng">
            <a:solidFill>
              <a:schemeClr val="dk2"/>
            </a:solidFill>
            <a:prstDash val="solid"/>
            <a:round/>
            <a:headEnd type="none" w="med" len="med"/>
            <a:tailEnd type="none" w="med" len="med"/>
          </a:ln>
        </p:spPr>
      </p:cxnSp>
      <p:cxnSp>
        <p:nvCxnSpPr>
          <p:cNvPr id="341" name="Google Shape;341;p37"/>
          <p:cNvCxnSpPr>
            <a:endCxn id="342" idx="0"/>
          </p:cNvCxnSpPr>
          <p:nvPr/>
        </p:nvCxnSpPr>
        <p:spPr>
          <a:xfrm flipH="1">
            <a:off x="13590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37"/>
          <p:cNvCxnSpPr>
            <a:endCxn id="344" idx="0"/>
          </p:cNvCxnSpPr>
          <p:nvPr/>
        </p:nvCxnSpPr>
        <p:spPr>
          <a:xfrm>
            <a:off x="1891400" y="4007900"/>
            <a:ext cx="382000" cy="133600"/>
          </a:xfrm>
          <a:prstGeom prst="straightConnector1">
            <a:avLst/>
          </a:prstGeom>
          <a:noFill/>
          <a:ln w="9525" cap="flat" cmpd="sng">
            <a:solidFill>
              <a:schemeClr val="dk2"/>
            </a:solidFill>
            <a:prstDash val="solid"/>
            <a:round/>
            <a:headEnd type="none" w="med" len="med"/>
            <a:tailEnd type="none" w="med" len="med"/>
          </a:ln>
        </p:spPr>
      </p:cxnSp>
      <p:grpSp>
        <p:nvGrpSpPr>
          <p:cNvPr id="345" name="Google Shape;345;p37"/>
          <p:cNvGrpSpPr/>
          <p:nvPr/>
        </p:nvGrpSpPr>
        <p:grpSpPr>
          <a:xfrm>
            <a:off x="995668" y="4141500"/>
            <a:ext cx="901033" cy="726667"/>
            <a:chOff x="2118350" y="2420325"/>
            <a:chExt cx="675775" cy="545000"/>
          </a:xfrm>
        </p:grpSpPr>
        <p:pic>
          <p:nvPicPr>
            <p:cNvPr id="342" name="Google Shape;342;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46" name="Google Shape;346;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luke</a:t>
              </a:r>
              <a:endParaRPr sz="1333"/>
            </a:p>
          </p:txBody>
        </p:sp>
      </p:grpSp>
      <p:grpSp>
        <p:nvGrpSpPr>
          <p:cNvPr id="347" name="Google Shape;347;p37"/>
          <p:cNvGrpSpPr/>
          <p:nvPr/>
        </p:nvGrpSpPr>
        <p:grpSpPr>
          <a:xfrm>
            <a:off x="1910068" y="4141500"/>
            <a:ext cx="901033" cy="726667"/>
            <a:chOff x="2118350" y="2420325"/>
            <a:chExt cx="675775" cy="545000"/>
          </a:xfrm>
        </p:grpSpPr>
        <p:pic>
          <p:nvPicPr>
            <p:cNvPr id="344" name="Google Shape;344;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48" name="Google Shape;348;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leia</a:t>
              </a:r>
              <a:endParaRPr sz="1333"/>
            </a:p>
          </p:txBody>
        </p:sp>
      </p:grpSp>
      <p:cxnSp>
        <p:nvCxnSpPr>
          <p:cNvPr id="349" name="Google Shape;349;p37"/>
          <p:cNvCxnSpPr/>
          <p:nvPr/>
        </p:nvCxnSpPr>
        <p:spPr>
          <a:xfrm flipH="1">
            <a:off x="31878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37"/>
          <p:cNvCxnSpPr/>
          <p:nvPr/>
        </p:nvCxnSpPr>
        <p:spPr>
          <a:xfrm>
            <a:off x="3720200" y="4007900"/>
            <a:ext cx="382000" cy="1336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37"/>
          <p:cNvSpPr txBox="1"/>
          <p:nvPr/>
        </p:nvSpPr>
        <p:spPr>
          <a:xfrm>
            <a:off x="2881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ls</a:t>
            </a:r>
            <a:endParaRPr sz="2400"/>
          </a:p>
        </p:txBody>
      </p:sp>
      <p:sp>
        <p:nvSpPr>
          <p:cNvPr id="352" name="Google Shape;352;p37"/>
          <p:cNvSpPr txBox="1"/>
          <p:nvPr/>
        </p:nvSpPr>
        <p:spPr>
          <a:xfrm>
            <a:off x="32879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head</a:t>
            </a:r>
            <a:endParaRPr sz="2400"/>
          </a:p>
        </p:txBody>
      </p:sp>
      <p:sp>
        <p:nvSpPr>
          <p:cNvPr id="353" name="Google Shape;353;p37"/>
          <p:cNvSpPr txBox="1"/>
          <p:nvPr/>
        </p:nvSpPr>
        <p:spPr>
          <a:xfrm>
            <a:off x="3897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cat</a:t>
            </a:r>
            <a:endParaRPr sz="2400"/>
          </a:p>
        </p:txBody>
      </p:sp>
      <p:cxnSp>
        <p:nvCxnSpPr>
          <p:cNvPr id="354" name="Google Shape;354;p37"/>
          <p:cNvCxnSpPr/>
          <p:nvPr/>
        </p:nvCxnSpPr>
        <p:spPr>
          <a:xfrm>
            <a:off x="3715000" y="3999500"/>
            <a:ext cx="0" cy="289200"/>
          </a:xfrm>
          <a:prstGeom prst="straightConnector1">
            <a:avLst/>
          </a:prstGeom>
          <a:noFill/>
          <a:ln w="9525" cap="flat" cmpd="sng">
            <a:solidFill>
              <a:schemeClr val="dk2"/>
            </a:solidFill>
            <a:prstDash val="solid"/>
            <a:round/>
            <a:headEnd type="none" w="med" len="med"/>
            <a:tailEnd type="none" w="med" len="med"/>
          </a:ln>
        </p:spPr>
      </p:cxnSp>
      <p:sp>
        <p:nvSpPr>
          <p:cNvPr id="355" name="Google Shape;355;p37"/>
          <p:cNvSpPr txBox="1"/>
          <p:nvPr/>
        </p:nvSpPr>
        <p:spPr>
          <a:xfrm>
            <a:off x="182867" y="5347867"/>
            <a:ext cx="972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hi.txt</a:t>
            </a:r>
            <a:endParaRPr sz="2400">
              <a:solidFill>
                <a:srgbClr val="38761D"/>
              </a:solidFill>
            </a:endParaRPr>
          </a:p>
        </p:txBody>
      </p:sp>
      <p:grpSp>
        <p:nvGrpSpPr>
          <p:cNvPr id="356" name="Google Shape;356;p37"/>
          <p:cNvGrpSpPr/>
          <p:nvPr/>
        </p:nvGrpSpPr>
        <p:grpSpPr>
          <a:xfrm>
            <a:off x="1300468" y="5157500"/>
            <a:ext cx="901033" cy="726667"/>
            <a:chOff x="2118350" y="2420325"/>
            <a:chExt cx="675775" cy="545000"/>
          </a:xfrm>
        </p:grpSpPr>
        <p:pic>
          <p:nvPicPr>
            <p:cNvPr id="357" name="Google Shape;357;p37"/>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358" name="Google Shape;358;p37"/>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proj1</a:t>
              </a:r>
              <a:endParaRPr sz="1333"/>
            </a:p>
          </p:txBody>
        </p:sp>
      </p:grpSp>
      <p:sp>
        <p:nvSpPr>
          <p:cNvPr id="359" name="Google Shape;359;p37"/>
          <p:cNvSpPr txBox="1"/>
          <p:nvPr/>
        </p:nvSpPr>
        <p:spPr>
          <a:xfrm>
            <a:off x="17068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data2.txt</a:t>
            </a:r>
            <a:endParaRPr sz="2400">
              <a:solidFill>
                <a:srgbClr val="38761D"/>
              </a:solidFill>
            </a:endParaRPr>
          </a:p>
        </p:txBody>
      </p:sp>
      <p:sp>
        <p:nvSpPr>
          <p:cNvPr id="360" name="Google Shape;360;p37"/>
          <p:cNvSpPr txBox="1"/>
          <p:nvPr/>
        </p:nvSpPr>
        <p:spPr>
          <a:xfrm>
            <a:off x="2844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data1.txt</a:t>
            </a:r>
            <a:endParaRPr sz="2400">
              <a:solidFill>
                <a:srgbClr val="38761D"/>
              </a:solidFill>
            </a:endParaRPr>
          </a:p>
        </p:txBody>
      </p:sp>
      <p:cxnSp>
        <p:nvCxnSpPr>
          <p:cNvPr id="361" name="Google Shape;361;p37"/>
          <p:cNvCxnSpPr>
            <a:stCxn id="342" idx="2"/>
            <a:endCxn id="355" idx="0"/>
          </p:cNvCxnSpPr>
          <p:nvPr/>
        </p:nvCxnSpPr>
        <p:spPr>
          <a:xfrm flipH="1">
            <a:off x="669400" y="4868167"/>
            <a:ext cx="689600" cy="4796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7"/>
          <p:cNvCxnSpPr>
            <a:stCxn id="342" idx="2"/>
          </p:cNvCxnSpPr>
          <p:nvPr/>
        </p:nvCxnSpPr>
        <p:spPr>
          <a:xfrm>
            <a:off x="1359000" y="4868167"/>
            <a:ext cx="344400" cy="318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7"/>
          <p:cNvCxnSpPr/>
          <p:nvPr/>
        </p:nvCxnSpPr>
        <p:spPr>
          <a:xfrm flipH="1">
            <a:off x="836667" y="5929867"/>
            <a:ext cx="846400" cy="2308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7"/>
          <p:cNvCxnSpPr/>
          <p:nvPr/>
        </p:nvCxnSpPr>
        <p:spPr>
          <a:xfrm>
            <a:off x="1763100" y="5922068"/>
            <a:ext cx="496000" cy="238400"/>
          </a:xfrm>
          <a:prstGeom prst="straightConnector1">
            <a:avLst/>
          </a:prstGeom>
          <a:noFill/>
          <a:ln w="9525" cap="flat" cmpd="sng">
            <a:solidFill>
              <a:schemeClr val="dk2"/>
            </a:solidFill>
            <a:prstDash val="solid"/>
            <a:round/>
            <a:headEnd type="none" w="med" len="med"/>
            <a:tailEnd type="none" w="med" len="med"/>
          </a:ln>
        </p:spPr>
      </p:cxnSp>
      <p:sp>
        <p:nvSpPr>
          <p:cNvPr id="365" name="Google Shape;365;p37"/>
          <p:cNvSpPr txBox="1"/>
          <p:nvPr/>
        </p:nvSpPr>
        <p:spPr>
          <a:xfrm>
            <a:off x="7010400" y="1378200"/>
            <a:ext cx="3782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Imagine we are user “</a:t>
            </a:r>
            <a:r>
              <a:rPr lang="en" sz="2400" dirty="0" err="1">
                <a:solidFill>
                  <a:srgbClr val="38761D"/>
                </a:solidFill>
                <a:highlight>
                  <a:schemeClr val="lt1"/>
                </a:highlight>
                <a:latin typeface="Economica"/>
                <a:ea typeface="Economica"/>
                <a:cs typeface="Economica"/>
                <a:sym typeface="Economica"/>
              </a:rPr>
              <a:t>luke</a:t>
            </a:r>
            <a:r>
              <a:rPr lang="en" sz="2400" dirty="0">
                <a:solidFill>
                  <a:srgbClr val="38761D"/>
                </a:solidFill>
                <a:highlight>
                  <a:schemeClr val="lt1"/>
                </a:highlight>
                <a:latin typeface="Economica"/>
                <a:ea typeface="Economica"/>
                <a:cs typeface="Economica"/>
                <a:sym typeface="Economica"/>
              </a:rPr>
              <a:t>”</a:t>
            </a:r>
            <a:endParaRPr sz="2400" dirty="0"/>
          </a:p>
        </p:txBody>
      </p:sp>
      <p:sp>
        <p:nvSpPr>
          <p:cNvPr id="367" name="Google Shape;367;p37"/>
          <p:cNvSpPr txBox="1"/>
          <p:nvPr/>
        </p:nvSpPr>
        <p:spPr>
          <a:xfrm>
            <a:off x="7010400" y="25826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hi.txt   proj1 </a:t>
            </a:r>
            <a:endParaRPr sz="1333" b="1">
              <a:solidFill>
                <a:srgbClr val="38761D"/>
              </a:solidFill>
              <a:highlight>
                <a:srgbClr val="FFFFFF"/>
              </a:highlight>
              <a:latin typeface="Consolas"/>
              <a:ea typeface="Consolas"/>
              <a:cs typeface="Consolas"/>
              <a:sym typeface="Consolas"/>
            </a:endParaRPr>
          </a:p>
        </p:txBody>
      </p:sp>
      <p:cxnSp>
        <p:nvCxnSpPr>
          <p:cNvPr id="368" name="Google Shape;368;p37"/>
          <p:cNvCxnSpPr/>
          <p:nvPr/>
        </p:nvCxnSpPr>
        <p:spPr>
          <a:xfrm>
            <a:off x="570700" y="3230700"/>
            <a:ext cx="396400" cy="928800"/>
          </a:xfrm>
          <a:prstGeom prst="straightConnector1">
            <a:avLst/>
          </a:prstGeom>
          <a:noFill/>
          <a:ln w="28575" cap="flat" cmpd="sng">
            <a:solidFill>
              <a:srgbClr val="38761D"/>
            </a:solidFill>
            <a:prstDash val="solid"/>
            <a:round/>
            <a:headEnd type="none" w="med" len="med"/>
            <a:tailEnd type="triangle" w="med" len="med"/>
          </a:ln>
        </p:spPr>
      </p:cxnSp>
      <p:sp>
        <p:nvSpPr>
          <p:cNvPr id="369" name="Google Shape;369;p37"/>
          <p:cNvSpPr txBox="1"/>
          <p:nvPr/>
        </p:nvSpPr>
        <p:spPr>
          <a:xfrm rot="-1787259">
            <a:off x="192606" y="2391795"/>
            <a:ext cx="2326148" cy="658079"/>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Luke’s home directory</a:t>
            </a:r>
            <a:endParaRPr sz="2400"/>
          </a:p>
        </p:txBody>
      </p:sp>
      <p:sp>
        <p:nvSpPr>
          <p:cNvPr id="370" name="Google Shape;370;p37"/>
          <p:cNvSpPr txBox="1"/>
          <p:nvPr/>
        </p:nvSpPr>
        <p:spPr>
          <a:xfrm>
            <a:off x="7010400" y="3192233"/>
            <a:ext cx="4000000" cy="4796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ls ~</a:t>
            </a:r>
            <a:endParaRPr sz="1333" b="1" dirty="0">
              <a:solidFill>
                <a:srgbClr val="333333"/>
              </a:solidFill>
              <a:highlight>
                <a:srgbClr val="FFFFFF"/>
              </a:highlight>
              <a:latin typeface="Consolas"/>
              <a:ea typeface="Consolas"/>
              <a:cs typeface="Consolas"/>
              <a:sym typeface="Consolas"/>
            </a:endParaRPr>
          </a:p>
          <a:p>
            <a:pPr>
              <a:buClr>
                <a:schemeClr val="dk1"/>
              </a:buClr>
              <a:buSzPts val="1100"/>
            </a:pPr>
            <a:r>
              <a:rPr lang="en" sz="1333" b="1" dirty="0" err="1">
                <a:solidFill>
                  <a:srgbClr val="38761D"/>
                </a:solidFill>
                <a:highlight>
                  <a:schemeClr val="lt1"/>
                </a:highlight>
                <a:latin typeface="Consolas"/>
                <a:ea typeface="Consolas"/>
                <a:cs typeface="Consolas"/>
                <a:sym typeface="Consolas"/>
              </a:rPr>
              <a:t>hi.txt</a:t>
            </a:r>
            <a:r>
              <a:rPr lang="en" sz="1333" b="1" dirty="0">
                <a:solidFill>
                  <a:srgbClr val="38761D"/>
                </a:solidFill>
                <a:highlight>
                  <a:schemeClr val="lt1"/>
                </a:highlight>
                <a:latin typeface="Consolas"/>
                <a:ea typeface="Consolas"/>
                <a:cs typeface="Consolas"/>
                <a:sym typeface="Consolas"/>
              </a:rPr>
              <a:t>   proj1</a:t>
            </a:r>
            <a:endParaRPr sz="1333" b="1" dirty="0">
              <a:solidFill>
                <a:srgbClr val="38761D"/>
              </a:solidFill>
              <a:highlight>
                <a:srgbClr val="FFFFFF"/>
              </a:highlight>
              <a:latin typeface="Consolas"/>
              <a:ea typeface="Consolas"/>
              <a:cs typeface="Consolas"/>
              <a:sym typeface="Consolas"/>
            </a:endParaRPr>
          </a:p>
        </p:txBody>
      </p:sp>
      <p:sp>
        <p:nvSpPr>
          <p:cNvPr id="371" name="Google Shape;371;p37"/>
          <p:cNvSpPr txBox="1"/>
          <p:nvPr/>
        </p:nvSpPr>
        <p:spPr>
          <a:xfrm rot="-591">
            <a:off x="9275439" y="2435783"/>
            <a:ext cx="2326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list luke’s home directory</a:t>
            </a:r>
            <a:endParaRPr sz="2400"/>
          </a:p>
        </p:txBody>
      </p:sp>
      <p:sp>
        <p:nvSpPr>
          <p:cNvPr id="372" name="Google Shape;372;p37"/>
          <p:cNvSpPr txBox="1"/>
          <p:nvPr/>
        </p:nvSpPr>
        <p:spPr>
          <a:xfrm rot="-591">
            <a:off x="9275439" y="3146983"/>
            <a:ext cx="2326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list luke’s home directory</a:t>
            </a:r>
            <a:endParaRPr sz="2400"/>
          </a:p>
        </p:txBody>
      </p:sp>
      <p:sp>
        <p:nvSpPr>
          <p:cNvPr id="51" name="TextBox 50">
            <a:extLst>
              <a:ext uri="{FF2B5EF4-FFF2-40B4-BE49-F238E27FC236}">
                <a16:creationId xmlns:a16="http://schemas.microsoft.com/office/drawing/2014/main" id="{CF5A08A6-CCAD-794D-9819-CC6368AD858B}"/>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730760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2"/>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sz="4800" dirty="0"/>
              <a:t>The </a:t>
            </a:r>
            <a:r>
              <a:rPr lang="en" sz="4800" dirty="0">
                <a:solidFill>
                  <a:srgbClr val="38761D"/>
                </a:solidFill>
                <a:latin typeface="Consolas"/>
                <a:ea typeface="Consolas"/>
                <a:cs typeface="Consolas"/>
                <a:sym typeface="Consolas"/>
              </a:rPr>
              <a:t>cd</a:t>
            </a:r>
            <a:r>
              <a:rPr lang="en" sz="4800" dirty="0"/>
              <a:t> command (</a:t>
            </a:r>
            <a:r>
              <a:rPr lang="en" sz="4800" u="sng" dirty="0"/>
              <a:t>c</a:t>
            </a:r>
            <a:r>
              <a:rPr lang="en" sz="4800" dirty="0"/>
              <a:t>hange </a:t>
            </a:r>
            <a:r>
              <a:rPr lang="en" sz="4800" u="sng" dirty="0"/>
              <a:t>d</a:t>
            </a:r>
            <a:r>
              <a:rPr lang="en" sz="4800" dirty="0"/>
              <a:t>irectories)</a:t>
            </a:r>
            <a:endParaRPr sz="4800" dirty="0"/>
          </a:p>
          <a:p>
            <a:r>
              <a:rPr lang="en" sz="2400" dirty="0"/>
              <a:t>(cd helps to navigate through the Unix directory tree)</a:t>
            </a:r>
            <a:endParaRPr sz="2400" dirty="0"/>
          </a:p>
        </p:txBody>
      </p:sp>
      <p:sp>
        <p:nvSpPr>
          <p:cNvPr id="609" name="Google Shape;609;p42"/>
          <p:cNvSpPr txBox="1"/>
          <p:nvPr/>
        </p:nvSpPr>
        <p:spPr>
          <a:xfrm>
            <a:off x="1117600" y="1378200"/>
            <a:ext cx="3782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Example Unix file system (a “tree”)</a:t>
            </a:r>
            <a:endParaRPr sz="2400"/>
          </a:p>
        </p:txBody>
      </p:sp>
      <p:grpSp>
        <p:nvGrpSpPr>
          <p:cNvPr id="610" name="Google Shape;610;p42"/>
          <p:cNvGrpSpPr/>
          <p:nvPr/>
        </p:nvGrpSpPr>
        <p:grpSpPr>
          <a:xfrm>
            <a:off x="3332468" y="2211100"/>
            <a:ext cx="901033" cy="726667"/>
            <a:chOff x="2118350" y="2420325"/>
            <a:chExt cx="675775" cy="545000"/>
          </a:xfrm>
        </p:grpSpPr>
        <p:pic>
          <p:nvPicPr>
            <p:cNvPr id="611" name="Google Shape;611;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12" name="Google Shape;612;p42"/>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root</a:t>
              </a:r>
              <a:endParaRPr sz="1600"/>
            </a:p>
          </p:txBody>
        </p:sp>
      </p:grpSp>
      <p:grpSp>
        <p:nvGrpSpPr>
          <p:cNvPr id="613" name="Google Shape;613;p42"/>
          <p:cNvGrpSpPr/>
          <p:nvPr/>
        </p:nvGrpSpPr>
        <p:grpSpPr>
          <a:xfrm>
            <a:off x="1605268" y="3227100"/>
            <a:ext cx="901033" cy="726667"/>
            <a:chOff x="2118350" y="2420325"/>
            <a:chExt cx="675775" cy="545000"/>
          </a:xfrm>
        </p:grpSpPr>
        <p:pic>
          <p:nvPicPr>
            <p:cNvPr id="614" name="Google Shape;614;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15" name="Google Shape;615;p42"/>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1600">
                  <a:solidFill>
                    <a:srgbClr val="38761D"/>
                  </a:solidFill>
                  <a:latin typeface="Consolas"/>
                  <a:ea typeface="Consolas"/>
                  <a:cs typeface="Consolas"/>
                  <a:sym typeface="Consolas"/>
                </a:rPr>
                <a:t>home</a:t>
              </a:r>
              <a:endParaRPr sz="1600"/>
            </a:p>
          </p:txBody>
        </p:sp>
      </p:grpSp>
      <p:grpSp>
        <p:nvGrpSpPr>
          <p:cNvPr id="616" name="Google Shape;616;p42"/>
          <p:cNvGrpSpPr/>
          <p:nvPr/>
        </p:nvGrpSpPr>
        <p:grpSpPr>
          <a:xfrm>
            <a:off x="3332468" y="3227100"/>
            <a:ext cx="901033" cy="726667"/>
            <a:chOff x="2118350" y="2420325"/>
            <a:chExt cx="675775" cy="545000"/>
          </a:xfrm>
        </p:grpSpPr>
        <p:pic>
          <p:nvPicPr>
            <p:cNvPr id="617" name="Google Shape;617;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18" name="Google Shape;618;p42"/>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bin</a:t>
              </a:r>
              <a:endParaRPr sz="1600"/>
            </a:p>
          </p:txBody>
        </p:sp>
      </p:grpSp>
      <p:grpSp>
        <p:nvGrpSpPr>
          <p:cNvPr id="619" name="Google Shape;619;p42"/>
          <p:cNvGrpSpPr/>
          <p:nvPr/>
        </p:nvGrpSpPr>
        <p:grpSpPr>
          <a:xfrm>
            <a:off x="4348468" y="3227100"/>
            <a:ext cx="901033" cy="726667"/>
            <a:chOff x="2118350" y="2420325"/>
            <a:chExt cx="675775" cy="545000"/>
          </a:xfrm>
        </p:grpSpPr>
        <p:pic>
          <p:nvPicPr>
            <p:cNvPr id="620" name="Google Shape;620;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21" name="Google Shape;621;p42"/>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vol</a:t>
              </a:r>
              <a:endParaRPr sz="1600"/>
            </a:p>
          </p:txBody>
        </p:sp>
      </p:grpSp>
      <p:cxnSp>
        <p:nvCxnSpPr>
          <p:cNvPr id="622" name="Google Shape;622;p42"/>
          <p:cNvCxnSpPr>
            <a:stCxn id="614" idx="0"/>
            <a:endCxn id="611" idx="2"/>
          </p:cNvCxnSpPr>
          <p:nvPr/>
        </p:nvCxnSpPr>
        <p:spPr>
          <a:xfrm rot="10800000" flipH="1">
            <a:off x="1968600" y="2937900"/>
            <a:ext cx="1727200" cy="2892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42"/>
          <p:cNvCxnSpPr/>
          <p:nvPr/>
        </p:nvCxnSpPr>
        <p:spPr>
          <a:xfrm>
            <a:off x="3695800" y="2937900"/>
            <a:ext cx="0" cy="2892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42"/>
          <p:cNvCxnSpPr/>
          <p:nvPr/>
        </p:nvCxnSpPr>
        <p:spPr>
          <a:xfrm>
            <a:off x="3695800" y="2937767"/>
            <a:ext cx="1016000" cy="2892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42"/>
          <p:cNvCxnSpPr>
            <a:endCxn id="626" idx="0"/>
          </p:cNvCxnSpPr>
          <p:nvPr/>
        </p:nvCxnSpPr>
        <p:spPr>
          <a:xfrm flipH="1">
            <a:off x="13590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42"/>
          <p:cNvCxnSpPr>
            <a:cxnSpLocks/>
          </p:cNvCxnSpPr>
          <p:nvPr/>
        </p:nvCxnSpPr>
        <p:spPr>
          <a:xfrm>
            <a:off x="1891400" y="4007900"/>
            <a:ext cx="382000" cy="133600"/>
          </a:xfrm>
          <a:prstGeom prst="straightConnector1">
            <a:avLst/>
          </a:prstGeom>
          <a:noFill/>
          <a:ln w="9525" cap="flat" cmpd="sng">
            <a:solidFill>
              <a:schemeClr val="dk2"/>
            </a:solidFill>
            <a:prstDash val="solid"/>
            <a:round/>
            <a:headEnd type="none" w="med" len="med"/>
            <a:tailEnd type="none" w="med" len="med"/>
          </a:ln>
        </p:spPr>
      </p:cxnSp>
      <p:grpSp>
        <p:nvGrpSpPr>
          <p:cNvPr id="629" name="Google Shape;629;p42"/>
          <p:cNvGrpSpPr/>
          <p:nvPr/>
        </p:nvGrpSpPr>
        <p:grpSpPr>
          <a:xfrm>
            <a:off x="995668" y="4141500"/>
            <a:ext cx="901033" cy="726667"/>
            <a:chOff x="2118350" y="2420325"/>
            <a:chExt cx="675775" cy="545000"/>
          </a:xfrm>
        </p:grpSpPr>
        <p:pic>
          <p:nvPicPr>
            <p:cNvPr id="626" name="Google Shape;626;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30" name="Google Shape;630;p42"/>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dirty="0" err="1">
                  <a:solidFill>
                    <a:srgbClr val="38761D"/>
                  </a:solidFill>
                  <a:latin typeface="Consolas"/>
                  <a:ea typeface="Consolas"/>
                  <a:cs typeface="Consolas"/>
                  <a:sym typeface="Consolas"/>
                </a:rPr>
                <a:t>luke</a:t>
              </a:r>
              <a:endParaRPr sz="1333" dirty="0"/>
            </a:p>
          </p:txBody>
        </p:sp>
      </p:grpSp>
      <p:sp>
        <p:nvSpPr>
          <p:cNvPr id="632" name="Google Shape;632;p42"/>
          <p:cNvSpPr txBox="1"/>
          <p:nvPr/>
        </p:nvSpPr>
        <p:spPr>
          <a:xfrm>
            <a:off x="1934301" y="4270868"/>
            <a:ext cx="876800" cy="533600"/>
          </a:xfrm>
          <a:prstGeom prst="rect">
            <a:avLst/>
          </a:prstGeom>
          <a:noFill/>
          <a:ln>
            <a:noFill/>
          </a:ln>
        </p:spPr>
        <p:txBody>
          <a:bodyPr spcFirstLastPara="1" wrap="square" lIns="121900" tIns="121900" rIns="121900" bIns="121900" anchor="ctr" anchorCtr="0">
            <a:noAutofit/>
          </a:bodyPr>
          <a:lstStyle/>
          <a:p>
            <a:r>
              <a:rPr lang="en" sz="1333" dirty="0" err="1">
                <a:solidFill>
                  <a:srgbClr val="38761D"/>
                </a:solidFill>
                <a:latin typeface="Consolas"/>
                <a:ea typeface="Consolas"/>
                <a:cs typeface="Consolas"/>
                <a:sym typeface="Consolas"/>
              </a:rPr>
              <a:t>leia</a:t>
            </a:r>
            <a:endParaRPr sz="1333" dirty="0"/>
          </a:p>
        </p:txBody>
      </p:sp>
      <p:cxnSp>
        <p:nvCxnSpPr>
          <p:cNvPr id="633" name="Google Shape;633;p42"/>
          <p:cNvCxnSpPr/>
          <p:nvPr/>
        </p:nvCxnSpPr>
        <p:spPr>
          <a:xfrm flipH="1">
            <a:off x="31878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634" name="Google Shape;634;p42"/>
          <p:cNvCxnSpPr/>
          <p:nvPr/>
        </p:nvCxnSpPr>
        <p:spPr>
          <a:xfrm>
            <a:off x="3720200" y="4007900"/>
            <a:ext cx="382000" cy="1336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42"/>
          <p:cNvSpPr txBox="1"/>
          <p:nvPr/>
        </p:nvSpPr>
        <p:spPr>
          <a:xfrm>
            <a:off x="2881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ls</a:t>
            </a:r>
            <a:endParaRPr sz="2400"/>
          </a:p>
        </p:txBody>
      </p:sp>
      <p:sp>
        <p:nvSpPr>
          <p:cNvPr id="636" name="Google Shape;636;p42"/>
          <p:cNvSpPr txBox="1"/>
          <p:nvPr/>
        </p:nvSpPr>
        <p:spPr>
          <a:xfrm>
            <a:off x="32879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head</a:t>
            </a:r>
            <a:endParaRPr sz="2400"/>
          </a:p>
        </p:txBody>
      </p:sp>
      <p:sp>
        <p:nvSpPr>
          <p:cNvPr id="637" name="Google Shape;637;p42"/>
          <p:cNvSpPr txBox="1"/>
          <p:nvPr/>
        </p:nvSpPr>
        <p:spPr>
          <a:xfrm>
            <a:off x="3897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cat</a:t>
            </a:r>
            <a:endParaRPr sz="2400"/>
          </a:p>
        </p:txBody>
      </p:sp>
      <p:cxnSp>
        <p:nvCxnSpPr>
          <p:cNvPr id="638" name="Google Shape;638;p42"/>
          <p:cNvCxnSpPr/>
          <p:nvPr/>
        </p:nvCxnSpPr>
        <p:spPr>
          <a:xfrm>
            <a:off x="3715000" y="3999500"/>
            <a:ext cx="0" cy="289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42"/>
          <p:cNvSpPr txBox="1"/>
          <p:nvPr/>
        </p:nvSpPr>
        <p:spPr>
          <a:xfrm>
            <a:off x="182867" y="5347867"/>
            <a:ext cx="972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hi.txt</a:t>
            </a:r>
            <a:endParaRPr sz="2400">
              <a:solidFill>
                <a:srgbClr val="38761D"/>
              </a:solidFill>
            </a:endParaRPr>
          </a:p>
        </p:txBody>
      </p:sp>
      <p:grpSp>
        <p:nvGrpSpPr>
          <p:cNvPr id="640" name="Google Shape;640;p42"/>
          <p:cNvGrpSpPr/>
          <p:nvPr/>
        </p:nvGrpSpPr>
        <p:grpSpPr>
          <a:xfrm>
            <a:off x="1300468" y="5157500"/>
            <a:ext cx="901033" cy="726667"/>
            <a:chOff x="2118350" y="2420325"/>
            <a:chExt cx="675775" cy="545000"/>
          </a:xfrm>
        </p:grpSpPr>
        <p:pic>
          <p:nvPicPr>
            <p:cNvPr id="641" name="Google Shape;641;p42"/>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42" name="Google Shape;642;p42"/>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dirty="0">
                  <a:solidFill>
                    <a:srgbClr val="38761D"/>
                  </a:solidFill>
                  <a:latin typeface="Consolas"/>
                  <a:ea typeface="Consolas"/>
                  <a:cs typeface="Consolas"/>
                  <a:sym typeface="Consolas"/>
                </a:rPr>
                <a:t>proj1</a:t>
              </a:r>
              <a:endParaRPr sz="1333" dirty="0"/>
            </a:p>
          </p:txBody>
        </p:sp>
      </p:grpSp>
      <p:sp>
        <p:nvSpPr>
          <p:cNvPr id="643" name="Google Shape;643;p42"/>
          <p:cNvSpPr txBox="1"/>
          <p:nvPr/>
        </p:nvSpPr>
        <p:spPr>
          <a:xfrm>
            <a:off x="17068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data2.txt</a:t>
            </a:r>
            <a:endParaRPr sz="2400">
              <a:solidFill>
                <a:srgbClr val="38761D"/>
              </a:solidFill>
            </a:endParaRPr>
          </a:p>
        </p:txBody>
      </p:sp>
      <p:sp>
        <p:nvSpPr>
          <p:cNvPr id="644" name="Google Shape;644;p42"/>
          <p:cNvSpPr txBox="1"/>
          <p:nvPr/>
        </p:nvSpPr>
        <p:spPr>
          <a:xfrm>
            <a:off x="2844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data1.txt</a:t>
            </a:r>
            <a:endParaRPr sz="2400">
              <a:solidFill>
                <a:srgbClr val="38761D"/>
              </a:solidFill>
            </a:endParaRPr>
          </a:p>
        </p:txBody>
      </p:sp>
      <p:cxnSp>
        <p:nvCxnSpPr>
          <p:cNvPr id="645" name="Google Shape;645;p42"/>
          <p:cNvCxnSpPr>
            <a:stCxn id="626" idx="2"/>
            <a:endCxn id="639" idx="0"/>
          </p:cNvCxnSpPr>
          <p:nvPr/>
        </p:nvCxnSpPr>
        <p:spPr>
          <a:xfrm flipH="1">
            <a:off x="669400" y="4868167"/>
            <a:ext cx="689600" cy="479600"/>
          </a:xfrm>
          <a:prstGeom prst="straightConnector1">
            <a:avLst/>
          </a:prstGeom>
          <a:noFill/>
          <a:ln w="9525" cap="flat" cmpd="sng">
            <a:solidFill>
              <a:schemeClr val="dk2"/>
            </a:solidFill>
            <a:prstDash val="solid"/>
            <a:round/>
            <a:headEnd type="none" w="med" len="med"/>
            <a:tailEnd type="none" w="med" len="med"/>
          </a:ln>
        </p:spPr>
      </p:cxnSp>
      <p:cxnSp>
        <p:nvCxnSpPr>
          <p:cNvPr id="646" name="Google Shape;646;p42"/>
          <p:cNvCxnSpPr>
            <a:stCxn id="626" idx="2"/>
          </p:cNvCxnSpPr>
          <p:nvPr/>
        </p:nvCxnSpPr>
        <p:spPr>
          <a:xfrm>
            <a:off x="1359000" y="4868167"/>
            <a:ext cx="344400" cy="3180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42"/>
          <p:cNvCxnSpPr/>
          <p:nvPr/>
        </p:nvCxnSpPr>
        <p:spPr>
          <a:xfrm flipH="1">
            <a:off x="836667" y="5929867"/>
            <a:ext cx="846400" cy="230800"/>
          </a:xfrm>
          <a:prstGeom prst="straightConnector1">
            <a:avLst/>
          </a:prstGeom>
          <a:noFill/>
          <a:ln w="9525" cap="flat" cmpd="sng">
            <a:solidFill>
              <a:schemeClr val="dk2"/>
            </a:solidFill>
            <a:prstDash val="solid"/>
            <a:round/>
            <a:headEnd type="none" w="med" len="med"/>
            <a:tailEnd type="none" w="med" len="med"/>
          </a:ln>
        </p:spPr>
      </p:cxnSp>
      <p:cxnSp>
        <p:nvCxnSpPr>
          <p:cNvPr id="648" name="Google Shape;648;p42"/>
          <p:cNvCxnSpPr/>
          <p:nvPr/>
        </p:nvCxnSpPr>
        <p:spPr>
          <a:xfrm>
            <a:off x="1763100" y="5922068"/>
            <a:ext cx="496000" cy="238400"/>
          </a:xfrm>
          <a:prstGeom prst="straightConnector1">
            <a:avLst/>
          </a:prstGeom>
          <a:noFill/>
          <a:ln w="9525" cap="flat" cmpd="sng">
            <a:solidFill>
              <a:schemeClr val="dk2"/>
            </a:solidFill>
            <a:prstDash val="solid"/>
            <a:round/>
            <a:headEnd type="none" w="med" len="med"/>
            <a:tailEnd type="none" w="med" len="med"/>
          </a:ln>
        </p:spPr>
      </p:cxnSp>
      <p:sp>
        <p:nvSpPr>
          <p:cNvPr id="649" name="Google Shape;649;p42"/>
          <p:cNvSpPr txBox="1"/>
          <p:nvPr/>
        </p:nvSpPr>
        <p:spPr>
          <a:xfrm>
            <a:off x="7010400" y="1378200"/>
            <a:ext cx="3782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Image we are user “luke”</a:t>
            </a:r>
            <a:endParaRPr sz="2400"/>
          </a:p>
        </p:txBody>
      </p:sp>
      <p:sp>
        <p:nvSpPr>
          <p:cNvPr id="650" name="Google Shape;650;p42"/>
          <p:cNvSpPr txBox="1"/>
          <p:nvPr/>
        </p:nvSpPr>
        <p:spPr>
          <a:xfrm>
            <a:off x="7010400" y="20746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hi.txt   proj1 </a:t>
            </a:r>
            <a:endParaRPr sz="1333" b="1">
              <a:solidFill>
                <a:srgbClr val="38761D"/>
              </a:solidFill>
              <a:highlight>
                <a:srgbClr val="FFFFFF"/>
              </a:highlight>
              <a:latin typeface="Consolas"/>
              <a:ea typeface="Consolas"/>
              <a:cs typeface="Consolas"/>
              <a:sym typeface="Consolas"/>
            </a:endParaRPr>
          </a:p>
        </p:txBody>
      </p:sp>
      <p:sp>
        <p:nvSpPr>
          <p:cNvPr id="651" name="Google Shape;651;p42"/>
          <p:cNvSpPr txBox="1"/>
          <p:nvPr/>
        </p:nvSpPr>
        <p:spPr>
          <a:xfrm>
            <a:off x="7010400" y="26842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proj1</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652" name="Google Shape;652;p42"/>
          <p:cNvSpPr txBox="1"/>
          <p:nvPr/>
        </p:nvSpPr>
        <p:spPr>
          <a:xfrm>
            <a:off x="7010400" y="32938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chemeClr val="lt1"/>
                </a:highlight>
                <a:latin typeface="Consolas"/>
                <a:ea typeface="Consolas"/>
                <a:cs typeface="Consolas"/>
                <a:sym typeface="Consolas"/>
              </a:rPr>
              <a:t>data1.txt   data2.txt</a:t>
            </a:r>
            <a:endParaRPr sz="1333" b="1">
              <a:solidFill>
                <a:srgbClr val="38761D"/>
              </a:solidFill>
              <a:highlight>
                <a:srgbClr val="FFFFFF"/>
              </a:highlight>
              <a:latin typeface="Consolas"/>
              <a:ea typeface="Consolas"/>
              <a:cs typeface="Consolas"/>
              <a:sym typeface="Consolas"/>
            </a:endParaRPr>
          </a:p>
        </p:txBody>
      </p:sp>
      <p:sp>
        <p:nvSpPr>
          <p:cNvPr id="653" name="Google Shape;653;p42"/>
          <p:cNvSpPr txBox="1"/>
          <p:nvPr/>
        </p:nvSpPr>
        <p:spPr>
          <a:xfrm>
            <a:off x="7010400" y="4005033"/>
            <a:ext cx="4000000" cy="4796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cd ..</a:t>
            </a:r>
            <a:endParaRPr sz="1333" b="1" dirty="0">
              <a:solidFill>
                <a:srgbClr val="333333"/>
              </a:solidFill>
              <a:highlight>
                <a:srgbClr val="FFFFFF"/>
              </a:highlight>
              <a:latin typeface="Consolas"/>
              <a:ea typeface="Consolas"/>
              <a:cs typeface="Consolas"/>
              <a:sym typeface="Consolas"/>
            </a:endParaRPr>
          </a:p>
          <a:p>
            <a:r>
              <a:rPr lang="en" sz="1333" b="1" dirty="0">
                <a:solidFill>
                  <a:srgbClr val="333333"/>
                </a:solidFill>
                <a:highlight>
                  <a:schemeClr val="lt1"/>
                </a:highlight>
                <a:latin typeface="Consolas"/>
                <a:ea typeface="Consolas"/>
                <a:cs typeface="Consolas"/>
                <a:sym typeface="Consolas"/>
              </a:rPr>
              <a:t>$ ls</a:t>
            </a:r>
            <a:endParaRPr sz="1333" b="1" dirty="0">
              <a:solidFill>
                <a:srgbClr val="333333"/>
              </a:solidFill>
              <a:highlight>
                <a:schemeClr val="lt1"/>
              </a:highlight>
              <a:latin typeface="Consolas"/>
              <a:ea typeface="Consolas"/>
              <a:cs typeface="Consolas"/>
              <a:sym typeface="Consolas"/>
            </a:endParaRPr>
          </a:p>
          <a:p>
            <a:r>
              <a:rPr lang="en" sz="1333" b="1" dirty="0" err="1">
                <a:solidFill>
                  <a:srgbClr val="38761D"/>
                </a:solidFill>
                <a:highlight>
                  <a:schemeClr val="lt1"/>
                </a:highlight>
                <a:latin typeface="Consolas"/>
                <a:ea typeface="Consolas"/>
                <a:cs typeface="Consolas"/>
                <a:sym typeface="Consolas"/>
              </a:rPr>
              <a:t>hi.txt</a:t>
            </a:r>
            <a:r>
              <a:rPr lang="en" sz="1333" b="1" dirty="0">
                <a:solidFill>
                  <a:srgbClr val="38761D"/>
                </a:solidFill>
                <a:highlight>
                  <a:schemeClr val="lt1"/>
                </a:highlight>
                <a:latin typeface="Consolas"/>
                <a:ea typeface="Consolas"/>
                <a:cs typeface="Consolas"/>
                <a:sym typeface="Consolas"/>
              </a:rPr>
              <a:t>   proj1 </a:t>
            </a:r>
            <a:endParaRPr sz="1333" b="1" dirty="0">
              <a:solidFill>
                <a:srgbClr val="38761D"/>
              </a:solidFill>
              <a:highlight>
                <a:schemeClr val="lt1"/>
              </a:highlight>
              <a:latin typeface="Consolas"/>
              <a:ea typeface="Consolas"/>
              <a:cs typeface="Consolas"/>
              <a:sym typeface="Consolas"/>
            </a:endParaRPr>
          </a:p>
          <a:p>
            <a:pPr>
              <a:buClr>
                <a:schemeClr val="dk1"/>
              </a:buClr>
              <a:buSzPts val="1100"/>
            </a:pPr>
            <a:endParaRPr sz="1333" b="1" dirty="0">
              <a:solidFill>
                <a:srgbClr val="333333"/>
              </a:solidFill>
              <a:highlight>
                <a:schemeClr val="lt1"/>
              </a:highlight>
              <a:latin typeface="Consolas"/>
              <a:ea typeface="Consolas"/>
              <a:cs typeface="Consolas"/>
              <a:sym typeface="Consolas"/>
            </a:endParaRPr>
          </a:p>
        </p:txBody>
      </p:sp>
      <p:sp>
        <p:nvSpPr>
          <p:cNvPr id="654" name="Google Shape;654;p42"/>
          <p:cNvSpPr txBox="1"/>
          <p:nvPr/>
        </p:nvSpPr>
        <p:spPr>
          <a:xfrm>
            <a:off x="7010400" y="46146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a:t>
            </a:r>
            <a:endParaRPr sz="1333" b="1">
              <a:solidFill>
                <a:srgbClr val="333333"/>
              </a:solidFill>
              <a:highlight>
                <a:srgbClr val="FFFFFF"/>
              </a:highlight>
              <a:latin typeface="Consolas"/>
              <a:ea typeface="Consolas"/>
              <a:cs typeface="Consolas"/>
              <a:sym typeface="Consolas"/>
            </a:endParaRPr>
          </a:p>
          <a:p>
            <a:pPr>
              <a:buClr>
                <a:schemeClr val="dk1"/>
              </a:buClr>
              <a:buSzPts val="1100"/>
            </a:pPr>
            <a:r>
              <a:rPr lang="en" sz="1333" b="1">
                <a:solidFill>
                  <a:srgbClr val="333333"/>
                </a:solidFill>
                <a:highlight>
                  <a:schemeClr val="lt1"/>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chemeClr val="lt1"/>
                </a:highlight>
                <a:latin typeface="Consolas"/>
                <a:ea typeface="Consolas"/>
                <a:cs typeface="Consolas"/>
                <a:sym typeface="Consolas"/>
              </a:rPr>
              <a:t>luke	leia</a:t>
            </a:r>
            <a:endParaRPr sz="1333" b="1">
              <a:solidFill>
                <a:srgbClr val="38761D"/>
              </a:solidFill>
              <a:highlight>
                <a:srgbClr val="FFFFFF"/>
              </a:highlight>
              <a:latin typeface="Consolas"/>
              <a:ea typeface="Consolas"/>
              <a:cs typeface="Consolas"/>
              <a:sym typeface="Consolas"/>
            </a:endParaRPr>
          </a:p>
        </p:txBody>
      </p:sp>
      <p:sp>
        <p:nvSpPr>
          <p:cNvPr id="655" name="Google Shape;655;p42"/>
          <p:cNvSpPr txBox="1"/>
          <p:nvPr/>
        </p:nvSpPr>
        <p:spPr>
          <a:xfrm>
            <a:off x="7010400" y="53258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luke/proj1</a:t>
            </a:r>
            <a:endParaRPr sz="1333" b="1">
              <a:solidFill>
                <a:srgbClr val="38761D"/>
              </a:solidFill>
              <a:highlight>
                <a:srgbClr val="FFFFFF"/>
              </a:highlight>
              <a:latin typeface="Consolas"/>
              <a:ea typeface="Consolas"/>
              <a:cs typeface="Consolas"/>
              <a:sym typeface="Consolas"/>
            </a:endParaRPr>
          </a:p>
        </p:txBody>
      </p:sp>
      <p:sp>
        <p:nvSpPr>
          <p:cNvPr id="656" name="Google Shape;656;p42"/>
          <p:cNvSpPr txBox="1"/>
          <p:nvPr/>
        </p:nvSpPr>
        <p:spPr>
          <a:xfrm rot="-591">
            <a:off x="9275440" y="2049775"/>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list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home directory</a:t>
            </a:r>
            <a:endParaRPr dirty="0"/>
          </a:p>
        </p:txBody>
      </p:sp>
      <p:sp>
        <p:nvSpPr>
          <p:cNvPr id="657" name="Google Shape;657;p42"/>
          <p:cNvSpPr txBox="1"/>
          <p:nvPr/>
        </p:nvSpPr>
        <p:spPr>
          <a:xfrm rot="-495">
            <a:off x="9275430" y="2670732"/>
            <a:ext cx="27768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to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“proj1” directory</a:t>
            </a:r>
            <a:endParaRPr dirty="0"/>
          </a:p>
        </p:txBody>
      </p:sp>
      <p:sp>
        <p:nvSpPr>
          <p:cNvPr id="658" name="Google Shape;658;p42"/>
          <p:cNvSpPr txBox="1"/>
          <p:nvPr/>
        </p:nvSpPr>
        <p:spPr>
          <a:xfrm rot="-515">
            <a:off x="9275432" y="3248592"/>
            <a:ext cx="26704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list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“proj1” directory</a:t>
            </a:r>
            <a:endParaRPr dirty="0"/>
          </a:p>
        </p:txBody>
      </p:sp>
      <p:sp>
        <p:nvSpPr>
          <p:cNvPr id="659" name="Google Shape;659;p42"/>
          <p:cNvSpPr txBox="1"/>
          <p:nvPr/>
        </p:nvSpPr>
        <p:spPr>
          <a:xfrm rot="-591">
            <a:off x="9274581" y="37214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“up” the tree to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home directory</a:t>
            </a:r>
            <a:endParaRPr dirty="0"/>
          </a:p>
        </p:txBody>
      </p:sp>
      <p:sp>
        <p:nvSpPr>
          <p:cNvPr id="660" name="Google Shape;660;p42"/>
          <p:cNvSpPr txBox="1"/>
          <p:nvPr/>
        </p:nvSpPr>
        <p:spPr>
          <a:xfrm rot="-591">
            <a:off x="9275439" y="45693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“up” the tree to the “</a:t>
            </a:r>
            <a:r>
              <a:rPr lang="en" dirty="0" err="1">
                <a:solidFill>
                  <a:srgbClr val="38761D"/>
                </a:solidFill>
                <a:highlight>
                  <a:schemeClr val="lt1"/>
                </a:highlight>
                <a:latin typeface="Economica"/>
                <a:ea typeface="Economica"/>
                <a:cs typeface="Economica"/>
                <a:sym typeface="Economica"/>
              </a:rPr>
              <a:t>usr</a:t>
            </a:r>
            <a:r>
              <a:rPr lang="en" dirty="0">
                <a:solidFill>
                  <a:srgbClr val="38761D"/>
                </a:solidFill>
                <a:highlight>
                  <a:schemeClr val="lt1"/>
                </a:highlight>
                <a:latin typeface="Economica"/>
                <a:ea typeface="Economica"/>
                <a:cs typeface="Economica"/>
                <a:sym typeface="Economica"/>
              </a:rPr>
              <a:t>” directory</a:t>
            </a:r>
            <a:endParaRPr dirty="0"/>
          </a:p>
        </p:txBody>
      </p:sp>
      <p:sp>
        <p:nvSpPr>
          <p:cNvPr id="661" name="Google Shape;661;p42"/>
          <p:cNvSpPr txBox="1"/>
          <p:nvPr/>
        </p:nvSpPr>
        <p:spPr>
          <a:xfrm rot="-591">
            <a:off x="9275439" y="53821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directly to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“proj1” directory</a:t>
            </a:r>
            <a:endParaRPr dirty="0"/>
          </a:p>
        </p:txBody>
      </p:sp>
      <p:sp>
        <p:nvSpPr>
          <p:cNvPr id="662" name="Google Shape;662;p42"/>
          <p:cNvSpPr txBox="1"/>
          <p:nvPr/>
        </p:nvSpPr>
        <p:spPr>
          <a:xfrm>
            <a:off x="7010400" y="60370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/bin</a:t>
            </a:r>
            <a:endParaRPr sz="1333" b="1">
              <a:solidFill>
                <a:srgbClr val="38761D"/>
              </a:solidFill>
              <a:highlight>
                <a:srgbClr val="FFFFFF"/>
              </a:highlight>
              <a:latin typeface="Consolas"/>
              <a:ea typeface="Consolas"/>
              <a:cs typeface="Consolas"/>
              <a:sym typeface="Consolas"/>
            </a:endParaRPr>
          </a:p>
        </p:txBody>
      </p:sp>
      <p:sp>
        <p:nvSpPr>
          <p:cNvPr id="663" name="Google Shape;663;p42"/>
          <p:cNvSpPr txBox="1"/>
          <p:nvPr/>
        </p:nvSpPr>
        <p:spPr>
          <a:xfrm rot="-591">
            <a:off x="9275439" y="60933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to the system “bin” directory</a:t>
            </a:r>
            <a:endParaRPr dirty="0"/>
          </a:p>
        </p:txBody>
      </p:sp>
      <p:sp>
        <p:nvSpPr>
          <p:cNvPr id="58" name="TextBox 57">
            <a:extLst>
              <a:ext uri="{FF2B5EF4-FFF2-40B4-BE49-F238E27FC236}">
                <a16:creationId xmlns:a16="http://schemas.microsoft.com/office/drawing/2014/main" id="{95B7DAEF-28C2-1C49-BF5C-1CD5627B673D}"/>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grpSp>
        <p:nvGrpSpPr>
          <p:cNvPr id="59" name="Google Shape;631;p42">
            <a:extLst>
              <a:ext uri="{FF2B5EF4-FFF2-40B4-BE49-F238E27FC236}">
                <a16:creationId xmlns:a16="http://schemas.microsoft.com/office/drawing/2014/main" id="{54E65B81-295B-3546-868F-4A81AE815893}"/>
              </a:ext>
            </a:extLst>
          </p:cNvPr>
          <p:cNvGrpSpPr/>
          <p:nvPr/>
        </p:nvGrpSpPr>
        <p:grpSpPr>
          <a:xfrm>
            <a:off x="1882809" y="4149900"/>
            <a:ext cx="2942042" cy="2009518"/>
            <a:chOff x="3306873" y="1665781"/>
            <a:chExt cx="2206531" cy="1507138"/>
          </a:xfrm>
        </p:grpSpPr>
        <p:pic>
          <p:nvPicPr>
            <p:cNvPr id="60" name="Google Shape;628;p42">
              <a:extLst>
                <a:ext uri="{FF2B5EF4-FFF2-40B4-BE49-F238E27FC236}">
                  <a16:creationId xmlns:a16="http://schemas.microsoft.com/office/drawing/2014/main" id="{95000F34-3D77-DD41-B040-FF7A0B1976DF}"/>
                </a:ext>
              </a:extLst>
            </p:cNvPr>
            <p:cNvPicPr preferRelativeResize="0"/>
            <p:nvPr/>
          </p:nvPicPr>
          <p:blipFill>
            <a:blip r:embed="rId3">
              <a:alphaModFix/>
            </a:blip>
            <a:stretch>
              <a:fillRect/>
            </a:stretch>
          </p:blipFill>
          <p:spPr>
            <a:xfrm>
              <a:off x="3306873" y="1665781"/>
              <a:ext cx="545000" cy="545000"/>
            </a:xfrm>
            <a:prstGeom prst="rect">
              <a:avLst/>
            </a:prstGeom>
            <a:noFill/>
            <a:ln>
              <a:noFill/>
            </a:ln>
          </p:spPr>
        </p:pic>
        <p:sp>
          <p:nvSpPr>
            <p:cNvPr id="61" name="Google Shape;632;p42">
              <a:extLst>
                <a:ext uri="{FF2B5EF4-FFF2-40B4-BE49-F238E27FC236}">
                  <a16:creationId xmlns:a16="http://schemas.microsoft.com/office/drawing/2014/main" id="{8C1715B1-11DE-1D48-9A2D-B22BF46C2FA3}"/>
                </a:ext>
              </a:extLst>
            </p:cNvPr>
            <p:cNvSpPr txBox="1"/>
            <p:nvPr/>
          </p:nvSpPr>
          <p:spPr>
            <a:xfrm>
              <a:off x="4855804" y="2772719"/>
              <a:ext cx="657600" cy="400200"/>
            </a:xfrm>
            <a:prstGeom prst="rect">
              <a:avLst/>
            </a:prstGeom>
            <a:noFill/>
            <a:ln>
              <a:noFill/>
            </a:ln>
          </p:spPr>
          <p:txBody>
            <a:bodyPr spcFirstLastPara="1" wrap="square" lIns="121900" tIns="121900" rIns="121900" bIns="121900" anchor="ctr" anchorCtr="0">
              <a:noAutofit/>
            </a:bodyPr>
            <a:lstStyle/>
            <a:p>
              <a:endParaRPr sz="1333" dirty="0"/>
            </a:p>
          </p:txBody>
        </p:sp>
      </p:grpSp>
    </p:spTree>
    <p:extLst>
      <p:ext uri="{BB962C8B-B14F-4D97-AF65-F5344CB8AC3E}">
        <p14:creationId xmlns:p14="http://schemas.microsoft.com/office/powerpoint/2010/main" val="64787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3"/>
          <p:cNvSpPr txBox="1">
            <a:spLocks noGrp="1"/>
          </p:cNvSpPr>
          <p:nvPr>
            <p:ph type="title"/>
          </p:nvPr>
        </p:nvSpPr>
        <p:spPr>
          <a:xfrm>
            <a:off x="415600" y="345471"/>
            <a:ext cx="11360800" cy="1108400"/>
          </a:xfrm>
          <a:prstGeom prst="rect">
            <a:avLst/>
          </a:prstGeom>
        </p:spPr>
        <p:txBody>
          <a:bodyPr spcFirstLastPara="1" vert="horz" wrap="square" lIns="121900" tIns="121900" rIns="121900" bIns="121900" rtlCol="0" anchor="ctr" anchorCtr="0">
            <a:noAutofit/>
          </a:bodyPr>
          <a:lstStyle/>
          <a:p>
            <a:r>
              <a:rPr lang="en" sz="4800" dirty="0"/>
              <a:t>The </a:t>
            </a:r>
            <a:r>
              <a:rPr lang="en" sz="4800" dirty="0" err="1">
                <a:solidFill>
                  <a:srgbClr val="38761D"/>
                </a:solidFill>
                <a:latin typeface="Consolas"/>
                <a:ea typeface="Consolas"/>
                <a:cs typeface="Consolas"/>
                <a:sym typeface="Consolas"/>
              </a:rPr>
              <a:t>pwd</a:t>
            </a:r>
            <a:r>
              <a:rPr lang="en" sz="4800" dirty="0"/>
              <a:t> command (present working directory)</a:t>
            </a:r>
            <a:endParaRPr sz="4800" dirty="0"/>
          </a:p>
          <a:p>
            <a:r>
              <a:rPr lang="en" sz="2400" dirty="0"/>
              <a:t>(Where am I? That is, in which directory am I?)</a:t>
            </a:r>
            <a:endParaRPr sz="2400" dirty="0"/>
          </a:p>
        </p:txBody>
      </p:sp>
      <p:sp>
        <p:nvSpPr>
          <p:cNvPr id="669" name="Google Shape;669;p43"/>
          <p:cNvSpPr txBox="1"/>
          <p:nvPr/>
        </p:nvSpPr>
        <p:spPr>
          <a:xfrm>
            <a:off x="451501" y="1825628"/>
            <a:ext cx="3782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Example Unix file system (a “tree”)</a:t>
            </a:r>
            <a:endParaRPr sz="2400" dirty="0"/>
          </a:p>
        </p:txBody>
      </p:sp>
      <p:grpSp>
        <p:nvGrpSpPr>
          <p:cNvPr id="670" name="Google Shape;670;p43"/>
          <p:cNvGrpSpPr/>
          <p:nvPr/>
        </p:nvGrpSpPr>
        <p:grpSpPr>
          <a:xfrm>
            <a:off x="3332468" y="2211100"/>
            <a:ext cx="901033" cy="726667"/>
            <a:chOff x="2118350" y="2420325"/>
            <a:chExt cx="675775" cy="545000"/>
          </a:xfrm>
        </p:grpSpPr>
        <p:pic>
          <p:nvPicPr>
            <p:cNvPr id="671" name="Google Shape;671;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72" name="Google Shape;672;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root</a:t>
              </a:r>
              <a:endParaRPr sz="1600"/>
            </a:p>
          </p:txBody>
        </p:sp>
      </p:grpSp>
      <p:grpSp>
        <p:nvGrpSpPr>
          <p:cNvPr id="673" name="Google Shape;673;p43"/>
          <p:cNvGrpSpPr/>
          <p:nvPr/>
        </p:nvGrpSpPr>
        <p:grpSpPr>
          <a:xfrm>
            <a:off x="1605268" y="3227100"/>
            <a:ext cx="901033" cy="726667"/>
            <a:chOff x="2118350" y="2420325"/>
            <a:chExt cx="675775" cy="545000"/>
          </a:xfrm>
        </p:grpSpPr>
        <p:pic>
          <p:nvPicPr>
            <p:cNvPr id="674" name="Google Shape;674;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75" name="Google Shape;675;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1600">
                  <a:solidFill>
                    <a:srgbClr val="38761D"/>
                  </a:solidFill>
                  <a:latin typeface="Consolas"/>
                  <a:ea typeface="Consolas"/>
                  <a:cs typeface="Consolas"/>
                  <a:sym typeface="Consolas"/>
                </a:rPr>
                <a:t>home</a:t>
              </a:r>
              <a:endParaRPr sz="1600"/>
            </a:p>
          </p:txBody>
        </p:sp>
      </p:grpSp>
      <p:grpSp>
        <p:nvGrpSpPr>
          <p:cNvPr id="676" name="Google Shape;676;p43"/>
          <p:cNvGrpSpPr/>
          <p:nvPr/>
        </p:nvGrpSpPr>
        <p:grpSpPr>
          <a:xfrm>
            <a:off x="3332468" y="3227100"/>
            <a:ext cx="901033" cy="726667"/>
            <a:chOff x="2118350" y="2420325"/>
            <a:chExt cx="675775" cy="545000"/>
          </a:xfrm>
        </p:grpSpPr>
        <p:pic>
          <p:nvPicPr>
            <p:cNvPr id="677" name="Google Shape;677;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78" name="Google Shape;678;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bin</a:t>
              </a:r>
              <a:endParaRPr sz="1600"/>
            </a:p>
          </p:txBody>
        </p:sp>
      </p:grpSp>
      <p:grpSp>
        <p:nvGrpSpPr>
          <p:cNvPr id="679" name="Google Shape;679;p43"/>
          <p:cNvGrpSpPr/>
          <p:nvPr/>
        </p:nvGrpSpPr>
        <p:grpSpPr>
          <a:xfrm>
            <a:off x="4348468" y="3227100"/>
            <a:ext cx="901033" cy="726667"/>
            <a:chOff x="2118350" y="2420325"/>
            <a:chExt cx="675775" cy="545000"/>
          </a:xfrm>
        </p:grpSpPr>
        <p:pic>
          <p:nvPicPr>
            <p:cNvPr id="680" name="Google Shape;680;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81" name="Google Shape;681;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vol</a:t>
              </a:r>
              <a:endParaRPr sz="1600"/>
            </a:p>
          </p:txBody>
        </p:sp>
      </p:grpSp>
      <p:cxnSp>
        <p:nvCxnSpPr>
          <p:cNvPr id="682" name="Google Shape;682;p43"/>
          <p:cNvCxnSpPr>
            <a:stCxn id="674" idx="0"/>
            <a:endCxn id="671" idx="2"/>
          </p:cNvCxnSpPr>
          <p:nvPr/>
        </p:nvCxnSpPr>
        <p:spPr>
          <a:xfrm rot="10800000" flipH="1">
            <a:off x="1968600" y="2937900"/>
            <a:ext cx="1727200" cy="28920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43"/>
          <p:cNvCxnSpPr/>
          <p:nvPr/>
        </p:nvCxnSpPr>
        <p:spPr>
          <a:xfrm>
            <a:off x="3695800" y="2937900"/>
            <a:ext cx="0" cy="2892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3"/>
          <p:cNvCxnSpPr/>
          <p:nvPr/>
        </p:nvCxnSpPr>
        <p:spPr>
          <a:xfrm>
            <a:off x="3695800" y="2937767"/>
            <a:ext cx="1016000" cy="2892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43"/>
          <p:cNvCxnSpPr>
            <a:endCxn id="686" idx="0"/>
          </p:cNvCxnSpPr>
          <p:nvPr/>
        </p:nvCxnSpPr>
        <p:spPr>
          <a:xfrm flipH="1">
            <a:off x="13590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43"/>
          <p:cNvCxnSpPr>
            <a:endCxn id="688" idx="0"/>
          </p:cNvCxnSpPr>
          <p:nvPr/>
        </p:nvCxnSpPr>
        <p:spPr>
          <a:xfrm>
            <a:off x="1891400" y="4007900"/>
            <a:ext cx="382000" cy="133600"/>
          </a:xfrm>
          <a:prstGeom prst="straightConnector1">
            <a:avLst/>
          </a:prstGeom>
          <a:noFill/>
          <a:ln w="9525" cap="flat" cmpd="sng">
            <a:solidFill>
              <a:schemeClr val="dk2"/>
            </a:solidFill>
            <a:prstDash val="solid"/>
            <a:round/>
            <a:headEnd type="none" w="med" len="med"/>
            <a:tailEnd type="none" w="med" len="med"/>
          </a:ln>
        </p:spPr>
      </p:cxnSp>
      <p:grpSp>
        <p:nvGrpSpPr>
          <p:cNvPr id="689" name="Google Shape;689;p43"/>
          <p:cNvGrpSpPr/>
          <p:nvPr/>
        </p:nvGrpSpPr>
        <p:grpSpPr>
          <a:xfrm>
            <a:off x="995668" y="4141500"/>
            <a:ext cx="901033" cy="726667"/>
            <a:chOff x="2118350" y="2420325"/>
            <a:chExt cx="675775" cy="545000"/>
          </a:xfrm>
        </p:grpSpPr>
        <p:pic>
          <p:nvPicPr>
            <p:cNvPr id="686" name="Google Shape;686;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90" name="Google Shape;690;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luke</a:t>
              </a:r>
              <a:endParaRPr sz="1333"/>
            </a:p>
          </p:txBody>
        </p:sp>
      </p:grpSp>
      <p:grpSp>
        <p:nvGrpSpPr>
          <p:cNvPr id="691" name="Google Shape;691;p43"/>
          <p:cNvGrpSpPr/>
          <p:nvPr/>
        </p:nvGrpSpPr>
        <p:grpSpPr>
          <a:xfrm>
            <a:off x="1910068" y="4141500"/>
            <a:ext cx="901033" cy="726667"/>
            <a:chOff x="2118350" y="2420325"/>
            <a:chExt cx="675775" cy="545000"/>
          </a:xfrm>
        </p:grpSpPr>
        <p:pic>
          <p:nvPicPr>
            <p:cNvPr id="688" name="Google Shape;688;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692" name="Google Shape;692;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leia</a:t>
              </a:r>
              <a:endParaRPr sz="1333"/>
            </a:p>
          </p:txBody>
        </p:sp>
      </p:grpSp>
      <p:cxnSp>
        <p:nvCxnSpPr>
          <p:cNvPr id="693" name="Google Shape;693;p43"/>
          <p:cNvCxnSpPr/>
          <p:nvPr/>
        </p:nvCxnSpPr>
        <p:spPr>
          <a:xfrm flipH="1">
            <a:off x="31878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p:nvPr/>
        </p:nvCxnSpPr>
        <p:spPr>
          <a:xfrm>
            <a:off x="3720200" y="4007900"/>
            <a:ext cx="382000" cy="1336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3"/>
          <p:cNvSpPr txBox="1"/>
          <p:nvPr/>
        </p:nvSpPr>
        <p:spPr>
          <a:xfrm>
            <a:off x="2881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ls</a:t>
            </a:r>
            <a:endParaRPr sz="2400"/>
          </a:p>
        </p:txBody>
      </p:sp>
      <p:sp>
        <p:nvSpPr>
          <p:cNvPr id="696" name="Google Shape;696;p43"/>
          <p:cNvSpPr txBox="1"/>
          <p:nvPr/>
        </p:nvSpPr>
        <p:spPr>
          <a:xfrm>
            <a:off x="32879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head</a:t>
            </a:r>
            <a:endParaRPr sz="2400"/>
          </a:p>
        </p:txBody>
      </p:sp>
      <p:sp>
        <p:nvSpPr>
          <p:cNvPr id="697" name="Google Shape;697;p43"/>
          <p:cNvSpPr txBox="1"/>
          <p:nvPr/>
        </p:nvSpPr>
        <p:spPr>
          <a:xfrm>
            <a:off x="3897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cat</a:t>
            </a:r>
            <a:endParaRPr sz="2400"/>
          </a:p>
        </p:txBody>
      </p:sp>
      <p:cxnSp>
        <p:nvCxnSpPr>
          <p:cNvPr id="698" name="Google Shape;698;p43"/>
          <p:cNvCxnSpPr/>
          <p:nvPr/>
        </p:nvCxnSpPr>
        <p:spPr>
          <a:xfrm>
            <a:off x="3715000" y="3999500"/>
            <a:ext cx="0" cy="289200"/>
          </a:xfrm>
          <a:prstGeom prst="straightConnector1">
            <a:avLst/>
          </a:prstGeom>
          <a:noFill/>
          <a:ln w="9525" cap="flat" cmpd="sng">
            <a:solidFill>
              <a:schemeClr val="dk2"/>
            </a:solidFill>
            <a:prstDash val="solid"/>
            <a:round/>
            <a:headEnd type="none" w="med" len="med"/>
            <a:tailEnd type="none" w="med" len="med"/>
          </a:ln>
        </p:spPr>
      </p:cxnSp>
      <p:sp>
        <p:nvSpPr>
          <p:cNvPr id="699" name="Google Shape;699;p43"/>
          <p:cNvSpPr txBox="1"/>
          <p:nvPr/>
        </p:nvSpPr>
        <p:spPr>
          <a:xfrm>
            <a:off x="182867" y="5347867"/>
            <a:ext cx="972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hi.txt</a:t>
            </a:r>
            <a:endParaRPr sz="2400">
              <a:solidFill>
                <a:srgbClr val="38761D"/>
              </a:solidFill>
            </a:endParaRPr>
          </a:p>
        </p:txBody>
      </p:sp>
      <p:grpSp>
        <p:nvGrpSpPr>
          <p:cNvPr id="700" name="Google Shape;700;p43"/>
          <p:cNvGrpSpPr/>
          <p:nvPr/>
        </p:nvGrpSpPr>
        <p:grpSpPr>
          <a:xfrm>
            <a:off x="1300468" y="5157500"/>
            <a:ext cx="901033" cy="726667"/>
            <a:chOff x="2118350" y="2420325"/>
            <a:chExt cx="675775" cy="545000"/>
          </a:xfrm>
        </p:grpSpPr>
        <p:pic>
          <p:nvPicPr>
            <p:cNvPr id="701" name="Google Shape;701;p43"/>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02" name="Google Shape;702;p43"/>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proj1</a:t>
              </a:r>
              <a:endParaRPr sz="1333"/>
            </a:p>
          </p:txBody>
        </p:sp>
      </p:grpSp>
      <p:sp>
        <p:nvSpPr>
          <p:cNvPr id="703" name="Google Shape;703;p43"/>
          <p:cNvSpPr txBox="1"/>
          <p:nvPr/>
        </p:nvSpPr>
        <p:spPr>
          <a:xfrm>
            <a:off x="17068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data2.txt</a:t>
            </a:r>
            <a:endParaRPr sz="2400">
              <a:solidFill>
                <a:srgbClr val="38761D"/>
              </a:solidFill>
            </a:endParaRPr>
          </a:p>
        </p:txBody>
      </p:sp>
      <p:sp>
        <p:nvSpPr>
          <p:cNvPr id="704" name="Google Shape;704;p43"/>
          <p:cNvSpPr txBox="1"/>
          <p:nvPr/>
        </p:nvSpPr>
        <p:spPr>
          <a:xfrm>
            <a:off x="2844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data1.txt</a:t>
            </a:r>
            <a:endParaRPr sz="2400">
              <a:solidFill>
                <a:srgbClr val="38761D"/>
              </a:solidFill>
            </a:endParaRPr>
          </a:p>
        </p:txBody>
      </p:sp>
      <p:cxnSp>
        <p:nvCxnSpPr>
          <p:cNvPr id="705" name="Google Shape;705;p43"/>
          <p:cNvCxnSpPr>
            <a:stCxn id="686" idx="2"/>
            <a:endCxn id="699" idx="0"/>
          </p:cNvCxnSpPr>
          <p:nvPr/>
        </p:nvCxnSpPr>
        <p:spPr>
          <a:xfrm flipH="1">
            <a:off x="669400" y="4868167"/>
            <a:ext cx="689600" cy="479600"/>
          </a:xfrm>
          <a:prstGeom prst="straightConnector1">
            <a:avLst/>
          </a:prstGeom>
          <a:noFill/>
          <a:ln w="9525" cap="flat" cmpd="sng">
            <a:solidFill>
              <a:schemeClr val="dk2"/>
            </a:solidFill>
            <a:prstDash val="solid"/>
            <a:round/>
            <a:headEnd type="none" w="med" len="med"/>
            <a:tailEnd type="none" w="med" len="med"/>
          </a:ln>
        </p:spPr>
      </p:cxnSp>
      <p:cxnSp>
        <p:nvCxnSpPr>
          <p:cNvPr id="706" name="Google Shape;706;p43"/>
          <p:cNvCxnSpPr>
            <a:stCxn id="686" idx="2"/>
          </p:cNvCxnSpPr>
          <p:nvPr/>
        </p:nvCxnSpPr>
        <p:spPr>
          <a:xfrm>
            <a:off x="1359000" y="4868167"/>
            <a:ext cx="344400" cy="318000"/>
          </a:xfrm>
          <a:prstGeom prst="straightConnector1">
            <a:avLst/>
          </a:prstGeom>
          <a:noFill/>
          <a:ln w="9525" cap="flat" cmpd="sng">
            <a:solidFill>
              <a:schemeClr val="dk2"/>
            </a:solidFill>
            <a:prstDash val="solid"/>
            <a:round/>
            <a:headEnd type="none" w="med" len="med"/>
            <a:tailEnd type="none" w="med" len="med"/>
          </a:ln>
        </p:spPr>
      </p:cxnSp>
      <p:cxnSp>
        <p:nvCxnSpPr>
          <p:cNvPr id="707" name="Google Shape;707;p43"/>
          <p:cNvCxnSpPr/>
          <p:nvPr/>
        </p:nvCxnSpPr>
        <p:spPr>
          <a:xfrm flipH="1">
            <a:off x="836667" y="5929867"/>
            <a:ext cx="846400" cy="2308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43"/>
          <p:cNvCxnSpPr/>
          <p:nvPr/>
        </p:nvCxnSpPr>
        <p:spPr>
          <a:xfrm>
            <a:off x="1763100" y="5922068"/>
            <a:ext cx="496000" cy="2384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43"/>
          <p:cNvSpPr txBox="1"/>
          <p:nvPr/>
        </p:nvSpPr>
        <p:spPr>
          <a:xfrm>
            <a:off x="7010400" y="1378200"/>
            <a:ext cx="3782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Imagine we are user “</a:t>
            </a:r>
            <a:r>
              <a:rPr lang="en" sz="2400" dirty="0" err="1">
                <a:solidFill>
                  <a:srgbClr val="38761D"/>
                </a:solidFill>
                <a:highlight>
                  <a:schemeClr val="lt1"/>
                </a:highlight>
                <a:latin typeface="Economica"/>
                <a:ea typeface="Economica"/>
                <a:cs typeface="Economica"/>
                <a:sym typeface="Economica"/>
              </a:rPr>
              <a:t>luke</a:t>
            </a:r>
            <a:r>
              <a:rPr lang="en" sz="2400" dirty="0">
                <a:solidFill>
                  <a:srgbClr val="38761D"/>
                </a:solidFill>
                <a:highlight>
                  <a:schemeClr val="lt1"/>
                </a:highlight>
                <a:latin typeface="Economica"/>
                <a:ea typeface="Economica"/>
                <a:cs typeface="Economica"/>
                <a:sym typeface="Economica"/>
              </a:rPr>
              <a:t>”</a:t>
            </a:r>
            <a:endParaRPr sz="2400" dirty="0"/>
          </a:p>
        </p:txBody>
      </p:sp>
      <p:sp>
        <p:nvSpPr>
          <p:cNvPr id="710" name="Google Shape;710;p43"/>
          <p:cNvSpPr txBox="1"/>
          <p:nvPr/>
        </p:nvSpPr>
        <p:spPr>
          <a:xfrm>
            <a:off x="7010400" y="25826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pwd</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/home/luke</a:t>
            </a:r>
            <a:endParaRPr sz="1333" b="1">
              <a:solidFill>
                <a:srgbClr val="38761D"/>
              </a:solidFill>
              <a:highlight>
                <a:srgbClr val="FFFFFF"/>
              </a:highlight>
              <a:latin typeface="Consolas"/>
              <a:ea typeface="Consolas"/>
              <a:cs typeface="Consolas"/>
              <a:sym typeface="Consolas"/>
            </a:endParaRPr>
          </a:p>
        </p:txBody>
      </p:sp>
      <p:sp>
        <p:nvSpPr>
          <p:cNvPr id="711" name="Google Shape;711;p43"/>
          <p:cNvSpPr txBox="1"/>
          <p:nvPr/>
        </p:nvSpPr>
        <p:spPr>
          <a:xfrm>
            <a:off x="7010400" y="31922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proj1</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712" name="Google Shape;712;p43"/>
          <p:cNvSpPr txBox="1"/>
          <p:nvPr/>
        </p:nvSpPr>
        <p:spPr>
          <a:xfrm rot="-591">
            <a:off x="9275439" y="2435783"/>
            <a:ext cx="2326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Where am I?</a:t>
            </a:r>
            <a:endParaRPr sz="2400"/>
          </a:p>
        </p:txBody>
      </p:sp>
      <p:sp>
        <p:nvSpPr>
          <p:cNvPr id="713" name="Google Shape;713;p43"/>
          <p:cNvSpPr txBox="1"/>
          <p:nvPr/>
        </p:nvSpPr>
        <p:spPr>
          <a:xfrm rot="-495">
            <a:off x="9275433" y="2943751"/>
            <a:ext cx="27768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move to </a:t>
            </a:r>
            <a:r>
              <a:rPr lang="en" sz="2400" dirty="0" err="1">
                <a:solidFill>
                  <a:srgbClr val="38761D"/>
                </a:solidFill>
                <a:highlight>
                  <a:schemeClr val="lt1"/>
                </a:highlight>
                <a:latin typeface="Economica"/>
                <a:ea typeface="Economica"/>
                <a:cs typeface="Economica"/>
                <a:sym typeface="Economica"/>
              </a:rPr>
              <a:t>luke’s</a:t>
            </a:r>
            <a:r>
              <a:rPr lang="en" sz="2400" dirty="0">
                <a:solidFill>
                  <a:srgbClr val="38761D"/>
                </a:solidFill>
                <a:highlight>
                  <a:schemeClr val="lt1"/>
                </a:highlight>
                <a:latin typeface="Economica"/>
                <a:ea typeface="Economica"/>
                <a:cs typeface="Economica"/>
                <a:sym typeface="Economica"/>
              </a:rPr>
              <a:t> “proj1” directory</a:t>
            </a:r>
            <a:endParaRPr sz="2400" dirty="0"/>
          </a:p>
        </p:txBody>
      </p:sp>
      <p:sp>
        <p:nvSpPr>
          <p:cNvPr id="714" name="Google Shape;714;p43"/>
          <p:cNvSpPr txBox="1"/>
          <p:nvPr/>
        </p:nvSpPr>
        <p:spPr>
          <a:xfrm>
            <a:off x="7010400" y="37002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pwd</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/home/luke/proj1</a:t>
            </a:r>
            <a:endParaRPr sz="1333" b="1">
              <a:solidFill>
                <a:srgbClr val="38761D"/>
              </a:solidFill>
              <a:highlight>
                <a:srgbClr val="FFFFFF"/>
              </a:highlight>
              <a:latin typeface="Consolas"/>
              <a:ea typeface="Consolas"/>
              <a:cs typeface="Consolas"/>
              <a:sym typeface="Consolas"/>
            </a:endParaRPr>
          </a:p>
        </p:txBody>
      </p:sp>
      <p:sp>
        <p:nvSpPr>
          <p:cNvPr id="715" name="Google Shape;715;p43"/>
          <p:cNvSpPr txBox="1"/>
          <p:nvPr/>
        </p:nvSpPr>
        <p:spPr>
          <a:xfrm rot="-591">
            <a:off x="9275439" y="3553383"/>
            <a:ext cx="2326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Where am I?</a:t>
            </a:r>
            <a:endParaRPr sz="2400"/>
          </a:p>
        </p:txBody>
      </p:sp>
      <p:sp>
        <p:nvSpPr>
          <p:cNvPr id="716" name="Google Shape;716;p43"/>
          <p:cNvSpPr txBox="1"/>
          <p:nvPr/>
        </p:nvSpPr>
        <p:spPr>
          <a:xfrm>
            <a:off x="7010400" y="44114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717" name="Google Shape;717;p43"/>
          <p:cNvSpPr txBox="1"/>
          <p:nvPr/>
        </p:nvSpPr>
        <p:spPr>
          <a:xfrm rot="-495">
            <a:off x="9275433" y="4162951"/>
            <a:ext cx="27768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move back to luke’s home directory</a:t>
            </a:r>
            <a:endParaRPr sz="2400"/>
          </a:p>
        </p:txBody>
      </p:sp>
      <p:sp>
        <p:nvSpPr>
          <p:cNvPr id="718" name="Google Shape;718;p43"/>
          <p:cNvSpPr txBox="1"/>
          <p:nvPr/>
        </p:nvSpPr>
        <p:spPr>
          <a:xfrm>
            <a:off x="7010400" y="49194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pwd</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/home/luke</a:t>
            </a:r>
            <a:endParaRPr sz="1333" b="1">
              <a:solidFill>
                <a:srgbClr val="38761D"/>
              </a:solidFill>
              <a:highlight>
                <a:srgbClr val="FFFFFF"/>
              </a:highlight>
              <a:latin typeface="Consolas"/>
              <a:ea typeface="Consolas"/>
              <a:cs typeface="Consolas"/>
              <a:sym typeface="Consolas"/>
            </a:endParaRPr>
          </a:p>
        </p:txBody>
      </p:sp>
      <p:sp>
        <p:nvSpPr>
          <p:cNvPr id="719" name="Google Shape;719;p43"/>
          <p:cNvSpPr txBox="1"/>
          <p:nvPr/>
        </p:nvSpPr>
        <p:spPr>
          <a:xfrm rot="-591">
            <a:off x="9275439" y="4772583"/>
            <a:ext cx="2326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Where am I?</a:t>
            </a:r>
            <a:endParaRPr sz="2400"/>
          </a:p>
        </p:txBody>
      </p:sp>
      <p:sp>
        <p:nvSpPr>
          <p:cNvPr id="54" name="TextBox 53">
            <a:extLst>
              <a:ext uri="{FF2B5EF4-FFF2-40B4-BE49-F238E27FC236}">
                <a16:creationId xmlns:a16="http://schemas.microsoft.com/office/drawing/2014/main" id="{9E387357-ADA2-AF4F-8169-55F52AF9E2FF}"/>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171290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4"/>
          <p:cNvSpPr txBox="1">
            <a:spLocks noGrp="1"/>
          </p:cNvSpPr>
          <p:nvPr>
            <p:ph type="title"/>
          </p:nvPr>
        </p:nvSpPr>
        <p:spPr>
          <a:xfrm>
            <a:off x="415600" y="453737"/>
            <a:ext cx="11360800" cy="1108400"/>
          </a:xfrm>
          <a:prstGeom prst="rect">
            <a:avLst/>
          </a:prstGeom>
        </p:spPr>
        <p:txBody>
          <a:bodyPr spcFirstLastPara="1" vert="horz" wrap="square" lIns="121900" tIns="121900" rIns="121900" bIns="121900" rtlCol="0" anchor="ctr" anchorCtr="0">
            <a:noAutofit/>
          </a:bodyPr>
          <a:lstStyle/>
          <a:p>
            <a:r>
              <a:rPr lang="en" sz="4000" dirty="0"/>
              <a:t>The </a:t>
            </a:r>
            <a:r>
              <a:rPr lang="en" sz="4000" dirty="0" err="1">
                <a:solidFill>
                  <a:srgbClr val="38761D"/>
                </a:solidFill>
                <a:latin typeface="Consolas"/>
                <a:ea typeface="Consolas"/>
                <a:cs typeface="Consolas"/>
                <a:sym typeface="Consolas"/>
              </a:rPr>
              <a:t>mkdir</a:t>
            </a:r>
            <a:r>
              <a:rPr lang="en" sz="4000" dirty="0"/>
              <a:t> command (</a:t>
            </a:r>
            <a:r>
              <a:rPr lang="en" sz="4000" u="sng" dirty="0"/>
              <a:t>m</a:t>
            </a:r>
            <a:r>
              <a:rPr lang="en" sz="4000" dirty="0"/>
              <a:t>a</a:t>
            </a:r>
            <a:r>
              <a:rPr lang="en" sz="4000" u="sng" dirty="0"/>
              <a:t>k</a:t>
            </a:r>
            <a:r>
              <a:rPr lang="en" sz="4000" dirty="0"/>
              <a:t>e a new </a:t>
            </a:r>
            <a:r>
              <a:rPr lang="en" sz="4000" u="sng" dirty="0"/>
              <a:t>dir</a:t>
            </a:r>
            <a:r>
              <a:rPr lang="en" sz="4000" dirty="0"/>
              <a:t>ectory)</a:t>
            </a:r>
            <a:endParaRPr sz="4000" dirty="0"/>
          </a:p>
          <a:p>
            <a:endParaRPr sz="2400" dirty="0"/>
          </a:p>
        </p:txBody>
      </p:sp>
      <p:sp>
        <p:nvSpPr>
          <p:cNvPr id="725" name="Google Shape;725;p44"/>
          <p:cNvSpPr txBox="1"/>
          <p:nvPr/>
        </p:nvSpPr>
        <p:spPr>
          <a:xfrm>
            <a:off x="1117600" y="1378200"/>
            <a:ext cx="3782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Example Unix file system (a “tree”)</a:t>
            </a:r>
            <a:endParaRPr sz="2400"/>
          </a:p>
        </p:txBody>
      </p:sp>
      <p:grpSp>
        <p:nvGrpSpPr>
          <p:cNvPr id="726" name="Google Shape;726;p44"/>
          <p:cNvGrpSpPr/>
          <p:nvPr/>
        </p:nvGrpSpPr>
        <p:grpSpPr>
          <a:xfrm>
            <a:off x="3332468" y="2211100"/>
            <a:ext cx="901033" cy="726667"/>
            <a:chOff x="2118350" y="2420325"/>
            <a:chExt cx="675775" cy="545000"/>
          </a:xfrm>
        </p:grpSpPr>
        <p:pic>
          <p:nvPicPr>
            <p:cNvPr id="727" name="Google Shape;727;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28" name="Google Shape;728;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root</a:t>
              </a:r>
              <a:endParaRPr sz="1600"/>
            </a:p>
          </p:txBody>
        </p:sp>
      </p:grpSp>
      <p:grpSp>
        <p:nvGrpSpPr>
          <p:cNvPr id="729" name="Google Shape;729;p44"/>
          <p:cNvGrpSpPr/>
          <p:nvPr/>
        </p:nvGrpSpPr>
        <p:grpSpPr>
          <a:xfrm>
            <a:off x="1605268" y="3227100"/>
            <a:ext cx="901033" cy="726667"/>
            <a:chOff x="2118350" y="2420325"/>
            <a:chExt cx="675775" cy="545000"/>
          </a:xfrm>
        </p:grpSpPr>
        <p:pic>
          <p:nvPicPr>
            <p:cNvPr id="730" name="Google Shape;730;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31" name="Google Shape;731;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1600">
                  <a:solidFill>
                    <a:srgbClr val="38761D"/>
                  </a:solidFill>
                  <a:latin typeface="Consolas"/>
                  <a:ea typeface="Consolas"/>
                  <a:cs typeface="Consolas"/>
                  <a:sym typeface="Consolas"/>
                </a:rPr>
                <a:t>home</a:t>
              </a:r>
              <a:endParaRPr sz="1600"/>
            </a:p>
          </p:txBody>
        </p:sp>
      </p:grpSp>
      <p:grpSp>
        <p:nvGrpSpPr>
          <p:cNvPr id="732" name="Google Shape;732;p44"/>
          <p:cNvGrpSpPr/>
          <p:nvPr/>
        </p:nvGrpSpPr>
        <p:grpSpPr>
          <a:xfrm>
            <a:off x="3332468" y="3227100"/>
            <a:ext cx="901033" cy="726667"/>
            <a:chOff x="2118350" y="2420325"/>
            <a:chExt cx="675775" cy="545000"/>
          </a:xfrm>
        </p:grpSpPr>
        <p:pic>
          <p:nvPicPr>
            <p:cNvPr id="733" name="Google Shape;733;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34" name="Google Shape;734;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bin</a:t>
              </a:r>
              <a:endParaRPr sz="1600"/>
            </a:p>
          </p:txBody>
        </p:sp>
      </p:grpSp>
      <p:grpSp>
        <p:nvGrpSpPr>
          <p:cNvPr id="735" name="Google Shape;735;p44"/>
          <p:cNvGrpSpPr/>
          <p:nvPr/>
        </p:nvGrpSpPr>
        <p:grpSpPr>
          <a:xfrm>
            <a:off x="4348468" y="3227100"/>
            <a:ext cx="901033" cy="726667"/>
            <a:chOff x="2118350" y="2420325"/>
            <a:chExt cx="675775" cy="545000"/>
          </a:xfrm>
        </p:grpSpPr>
        <p:pic>
          <p:nvPicPr>
            <p:cNvPr id="736" name="Google Shape;736;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37" name="Google Shape;737;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vol</a:t>
              </a:r>
              <a:endParaRPr sz="1600"/>
            </a:p>
          </p:txBody>
        </p:sp>
      </p:grpSp>
      <p:cxnSp>
        <p:nvCxnSpPr>
          <p:cNvPr id="738" name="Google Shape;738;p44"/>
          <p:cNvCxnSpPr>
            <a:stCxn id="730" idx="0"/>
            <a:endCxn id="727" idx="2"/>
          </p:cNvCxnSpPr>
          <p:nvPr/>
        </p:nvCxnSpPr>
        <p:spPr>
          <a:xfrm rot="10800000" flipH="1">
            <a:off x="1968600" y="2937900"/>
            <a:ext cx="1727200" cy="289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44"/>
          <p:cNvCxnSpPr/>
          <p:nvPr/>
        </p:nvCxnSpPr>
        <p:spPr>
          <a:xfrm>
            <a:off x="3695800" y="2937900"/>
            <a:ext cx="0" cy="289200"/>
          </a:xfrm>
          <a:prstGeom prst="straightConnector1">
            <a:avLst/>
          </a:prstGeom>
          <a:noFill/>
          <a:ln w="9525" cap="flat" cmpd="sng">
            <a:solidFill>
              <a:schemeClr val="dk2"/>
            </a:solidFill>
            <a:prstDash val="solid"/>
            <a:round/>
            <a:headEnd type="none" w="med" len="med"/>
            <a:tailEnd type="none" w="med" len="med"/>
          </a:ln>
        </p:spPr>
      </p:cxnSp>
      <p:cxnSp>
        <p:nvCxnSpPr>
          <p:cNvPr id="740" name="Google Shape;740;p44"/>
          <p:cNvCxnSpPr/>
          <p:nvPr/>
        </p:nvCxnSpPr>
        <p:spPr>
          <a:xfrm>
            <a:off x="3695800" y="2937767"/>
            <a:ext cx="1016000" cy="2892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44"/>
          <p:cNvCxnSpPr>
            <a:endCxn id="742" idx="0"/>
          </p:cNvCxnSpPr>
          <p:nvPr/>
        </p:nvCxnSpPr>
        <p:spPr>
          <a:xfrm flipH="1">
            <a:off x="13590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743" name="Google Shape;743;p44"/>
          <p:cNvCxnSpPr>
            <a:endCxn id="744" idx="0"/>
          </p:cNvCxnSpPr>
          <p:nvPr/>
        </p:nvCxnSpPr>
        <p:spPr>
          <a:xfrm>
            <a:off x="1891400" y="4007900"/>
            <a:ext cx="382000" cy="133600"/>
          </a:xfrm>
          <a:prstGeom prst="straightConnector1">
            <a:avLst/>
          </a:prstGeom>
          <a:noFill/>
          <a:ln w="9525" cap="flat" cmpd="sng">
            <a:solidFill>
              <a:schemeClr val="dk2"/>
            </a:solidFill>
            <a:prstDash val="solid"/>
            <a:round/>
            <a:headEnd type="none" w="med" len="med"/>
            <a:tailEnd type="none" w="med" len="med"/>
          </a:ln>
        </p:spPr>
      </p:cxnSp>
      <p:grpSp>
        <p:nvGrpSpPr>
          <p:cNvPr id="745" name="Google Shape;745;p44"/>
          <p:cNvGrpSpPr/>
          <p:nvPr/>
        </p:nvGrpSpPr>
        <p:grpSpPr>
          <a:xfrm>
            <a:off x="995668" y="4141500"/>
            <a:ext cx="901033" cy="726667"/>
            <a:chOff x="2118350" y="2420325"/>
            <a:chExt cx="675775" cy="545000"/>
          </a:xfrm>
        </p:grpSpPr>
        <p:pic>
          <p:nvPicPr>
            <p:cNvPr id="742" name="Google Shape;742;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46" name="Google Shape;746;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luke</a:t>
              </a:r>
              <a:endParaRPr sz="1333"/>
            </a:p>
          </p:txBody>
        </p:sp>
      </p:grpSp>
      <p:grpSp>
        <p:nvGrpSpPr>
          <p:cNvPr id="747" name="Google Shape;747;p44"/>
          <p:cNvGrpSpPr/>
          <p:nvPr/>
        </p:nvGrpSpPr>
        <p:grpSpPr>
          <a:xfrm>
            <a:off x="1910068" y="4141500"/>
            <a:ext cx="901033" cy="726667"/>
            <a:chOff x="2118350" y="2420325"/>
            <a:chExt cx="675775" cy="545000"/>
          </a:xfrm>
        </p:grpSpPr>
        <p:pic>
          <p:nvPicPr>
            <p:cNvPr id="744" name="Google Shape;744;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48" name="Google Shape;748;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leia</a:t>
              </a:r>
              <a:endParaRPr sz="1333"/>
            </a:p>
          </p:txBody>
        </p:sp>
      </p:grpSp>
      <p:cxnSp>
        <p:nvCxnSpPr>
          <p:cNvPr id="749" name="Google Shape;749;p44"/>
          <p:cNvCxnSpPr/>
          <p:nvPr/>
        </p:nvCxnSpPr>
        <p:spPr>
          <a:xfrm flipH="1">
            <a:off x="31878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750" name="Google Shape;750;p44"/>
          <p:cNvCxnSpPr/>
          <p:nvPr/>
        </p:nvCxnSpPr>
        <p:spPr>
          <a:xfrm>
            <a:off x="3720200" y="4007900"/>
            <a:ext cx="382000" cy="133600"/>
          </a:xfrm>
          <a:prstGeom prst="straightConnector1">
            <a:avLst/>
          </a:prstGeom>
          <a:noFill/>
          <a:ln w="9525" cap="flat" cmpd="sng">
            <a:solidFill>
              <a:schemeClr val="dk2"/>
            </a:solidFill>
            <a:prstDash val="solid"/>
            <a:round/>
            <a:headEnd type="none" w="med" len="med"/>
            <a:tailEnd type="none" w="med" len="med"/>
          </a:ln>
        </p:spPr>
      </p:cxnSp>
      <p:sp>
        <p:nvSpPr>
          <p:cNvPr id="751" name="Google Shape;751;p44"/>
          <p:cNvSpPr txBox="1"/>
          <p:nvPr/>
        </p:nvSpPr>
        <p:spPr>
          <a:xfrm>
            <a:off x="2881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ls</a:t>
            </a:r>
            <a:endParaRPr sz="2400"/>
          </a:p>
        </p:txBody>
      </p:sp>
      <p:sp>
        <p:nvSpPr>
          <p:cNvPr id="752" name="Google Shape;752;p44"/>
          <p:cNvSpPr txBox="1"/>
          <p:nvPr/>
        </p:nvSpPr>
        <p:spPr>
          <a:xfrm>
            <a:off x="32879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head</a:t>
            </a:r>
            <a:endParaRPr sz="2400"/>
          </a:p>
        </p:txBody>
      </p:sp>
      <p:sp>
        <p:nvSpPr>
          <p:cNvPr id="753" name="Google Shape;753;p44"/>
          <p:cNvSpPr txBox="1"/>
          <p:nvPr/>
        </p:nvSpPr>
        <p:spPr>
          <a:xfrm>
            <a:off x="3897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cat</a:t>
            </a:r>
            <a:endParaRPr sz="2400"/>
          </a:p>
        </p:txBody>
      </p:sp>
      <p:cxnSp>
        <p:nvCxnSpPr>
          <p:cNvPr id="754" name="Google Shape;754;p44"/>
          <p:cNvCxnSpPr/>
          <p:nvPr/>
        </p:nvCxnSpPr>
        <p:spPr>
          <a:xfrm>
            <a:off x="3715000" y="3999500"/>
            <a:ext cx="0" cy="289200"/>
          </a:xfrm>
          <a:prstGeom prst="straightConnector1">
            <a:avLst/>
          </a:prstGeom>
          <a:noFill/>
          <a:ln w="9525" cap="flat" cmpd="sng">
            <a:solidFill>
              <a:schemeClr val="dk2"/>
            </a:solidFill>
            <a:prstDash val="solid"/>
            <a:round/>
            <a:headEnd type="none" w="med" len="med"/>
            <a:tailEnd type="none" w="med" len="med"/>
          </a:ln>
        </p:spPr>
      </p:cxnSp>
      <p:sp>
        <p:nvSpPr>
          <p:cNvPr id="755" name="Google Shape;755;p44"/>
          <p:cNvSpPr txBox="1"/>
          <p:nvPr/>
        </p:nvSpPr>
        <p:spPr>
          <a:xfrm>
            <a:off x="182867" y="5347867"/>
            <a:ext cx="972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hi.txt</a:t>
            </a:r>
            <a:endParaRPr sz="2400">
              <a:solidFill>
                <a:srgbClr val="38761D"/>
              </a:solidFill>
            </a:endParaRPr>
          </a:p>
        </p:txBody>
      </p:sp>
      <p:grpSp>
        <p:nvGrpSpPr>
          <p:cNvPr id="756" name="Google Shape;756;p44"/>
          <p:cNvGrpSpPr/>
          <p:nvPr/>
        </p:nvGrpSpPr>
        <p:grpSpPr>
          <a:xfrm>
            <a:off x="1300468" y="5157500"/>
            <a:ext cx="901033" cy="726667"/>
            <a:chOff x="2118350" y="2420325"/>
            <a:chExt cx="675775" cy="545000"/>
          </a:xfrm>
        </p:grpSpPr>
        <p:pic>
          <p:nvPicPr>
            <p:cNvPr id="757" name="Google Shape;757;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58" name="Google Shape;758;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proj1</a:t>
              </a:r>
              <a:endParaRPr sz="1333"/>
            </a:p>
          </p:txBody>
        </p:sp>
      </p:grpSp>
      <p:sp>
        <p:nvSpPr>
          <p:cNvPr id="759" name="Google Shape;759;p44"/>
          <p:cNvSpPr txBox="1"/>
          <p:nvPr/>
        </p:nvSpPr>
        <p:spPr>
          <a:xfrm>
            <a:off x="17068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data2.txt</a:t>
            </a:r>
            <a:endParaRPr sz="2400">
              <a:solidFill>
                <a:srgbClr val="38761D"/>
              </a:solidFill>
            </a:endParaRPr>
          </a:p>
        </p:txBody>
      </p:sp>
      <p:sp>
        <p:nvSpPr>
          <p:cNvPr id="760" name="Google Shape;760;p44"/>
          <p:cNvSpPr txBox="1"/>
          <p:nvPr/>
        </p:nvSpPr>
        <p:spPr>
          <a:xfrm>
            <a:off x="2844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data1.txt</a:t>
            </a:r>
            <a:endParaRPr sz="2400">
              <a:solidFill>
                <a:srgbClr val="38761D"/>
              </a:solidFill>
            </a:endParaRPr>
          </a:p>
        </p:txBody>
      </p:sp>
      <p:cxnSp>
        <p:nvCxnSpPr>
          <p:cNvPr id="761" name="Google Shape;761;p44"/>
          <p:cNvCxnSpPr>
            <a:stCxn id="742" idx="2"/>
            <a:endCxn id="755" idx="0"/>
          </p:cNvCxnSpPr>
          <p:nvPr/>
        </p:nvCxnSpPr>
        <p:spPr>
          <a:xfrm flipH="1">
            <a:off x="669400" y="4868167"/>
            <a:ext cx="689600" cy="4796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44"/>
          <p:cNvCxnSpPr>
            <a:stCxn id="742" idx="2"/>
          </p:cNvCxnSpPr>
          <p:nvPr/>
        </p:nvCxnSpPr>
        <p:spPr>
          <a:xfrm>
            <a:off x="1359000" y="4868167"/>
            <a:ext cx="344400" cy="3180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44"/>
          <p:cNvCxnSpPr/>
          <p:nvPr/>
        </p:nvCxnSpPr>
        <p:spPr>
          <a:xfrm flipH="1">
            <a:off x="836667" y="5929867"/>
            <a:ext cx="846400" cy="2308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44"/>
          <p:cNvCxnSpPr/>
          <p:nvPr/>
        </p:nvCxnSpPr>
        <p:spPr>
          <a:xfrm>
            <a:off x="1763100" y="5922068"/>
            <a:ext cx="496000" cy="238400"/>
          </a:xfrm>
          <a:prstGeom prst="straightConnector1">
            <a:avLst/>
          </a:prstGeom>
          <a:noFill/>
          <a:ln w="9525" cap="flat" cmpd="sng">
            <a:solidFill>
              <a:schemeClr val="dk2"/>
            </a:solidFill>
            <a:prstDash val="solid"/>
            <a:round/>
            <a:headEnd type="none" w="med" len="med"/>
            <a:tailEnd type="none" w="med" len="med"/>
          </a:ln>
        </p:spPr>
      </p:cxnSp>
      <p:sp>
        <p:nvSpPr>
          <p:cNvPr id="765" name="Google Shape;765;p44"/>
          <p:cNvSpPr txBox="1"/>
          <p:nvPr/>
        </p:nvSpPr>
        <p:spPr>
          <a:xfrm>
            <a:off x="7010400" y="1378200"/>
            <a:ext cx="3782000" cy="658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chemeClr val="lt1"/>
                </a:highlight>
                <a:latin typeface="Economica"/>
                <a:ea typeface="Economica"/>
                <a:cs typeface="Economica"/>
                <a:sym typeface="Economica"/>
              </a:rPr>
              <a:t>Imagine we are user “</a:t>
            </a:r>
            <a:r>
              <a:rPr lang="en" sz="2400" dirty="0" err="1">
                <a:solidFill>
                  <a:srgbClr val="38761D"/>
                </a:solidFill>
                <a:highlight>
                  <a:schemeClr val="lt1"/>
                </a:highlight>
                <a:latin typeface="Economica"/>
                <a:ea typeface="Economica"/>
                <a:cs typeface="Economica"/>
                <a:sym typeface="Economica"/>
              </a:rPr>
              <a:t>luke</a:t>
            </a:r>
            <a:r>
              <a:rPr lang="en" sz="2400" dirty="0">
                <a:solidFill>
                  <a:srgbClr val="38761D"/>
                </a:solidFill>
                <a:highlight>
                  <a:schemeClr val="lt1"/>
                </a:highlight>
                <a:latin typeface="Economica"/>
                <a:ea typeface="Economica"/>
                <a:cs typeface="Economica"/>
                <a:sym typeface="Economica"/>
              </a:rPr>
              <a:t>”</a:t>
            </a:r>
            <a:endParaRPr sz="2400" dirty="0"/>
          </a:p>
        </p:txBody>
      </p:sp>
      <p:sp>
        <p:nvSpPr>
          <p:cNvPr id="766" name="Google Shape;766;p44"/>
          <p:cNvSpPr txBox="1"/>
          <p:nvPr/>
        </p:nvSpPr>
        <p:spPr>
          <a:xfrm>
            <a:off x="7010400" y="25826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pwd</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/usr/luke</a:t>
            </a:r>
            <a:endParaRPr sz="1333" b="1">
              <a:solidFill>
                <a:srgbClr val="38761D"/>
              </a:solidFill>
              <a:highlight>
                <a:srgbClr val="FFFFFF"/>
              </a:highlight>
              <a:latin typeface="Consolas"/>
              <a:ea typeface="Consolas"/>
              <a:cs typeface="Consolas"/>
              <a:sym typeface="Consolas"/>
            </a:endParaRPr>
          </a:p>
        </p:txBody>
      </p:sp>
      <p:sp>
        <p:nvSpPr>
          <p:cNvPr id="767" name="Google Shape;767;p44"/>
          <p:cNvSpPr txBox="1"/>
          <p:nvPr/>
        </p:nvSpPr>
        <p:spPr>
          <a:xfrm>
            <a:off x="7010400" y="31922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chemeClr val="lt1"/>
                </a:highlight>
                <a:latin typeface="Consolas"/>
                <a:ea typeface="Consolas"/>
                <a:cs typeface="Consolas"/>
                <a:sym typeface="Consolas"/>
              </a:rPr>
              <a:t>Hi.txt proj1</a:t>
            </a:r>
            <a:endParaRPr sz="1333" b="1">
              <a:solidFill>
                <a:srgbClr val="38761D"/>
              </a:solidFill>
              <a:highlight>
                <a:srgbClr val="FFFFFF"/>
              </a:highlight>
              <a:latin typeface="Consolas"/>
              <a:ea typeface="Consolas"/>
              <a:cs typeface="Consolas"/>
              <a:sym typeface="Consolas"/>
            </a:endParaRPr>
          </a:p>
        </p:txBody>
      </p:sp>
      <p:sp>
        <p:nvSpPr>
          <p:cNvPr id="768" name="Google Shape;768;p44"/>
          <p:cNvSpPr txBox="1"/>
          <p:nvPr/>
        </p:nvSpPr>
        <p:spPr>
          <a:xfrm rot="-591">
            <a:off x="9275439" y="24357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Where am I?</a:t>
            </a:r>
            <a:endParaRPr dirty="0"/>
          </a:p>
        </p:txBody>
      </p:sp>
      <p:sp>
        <p:nvSpPr>
          <p:cNvPr id="769" name="Google Shape;769;p44"/>
          <p:cNvSpPr txBox="1"/>
          <p:nvPr/>
        </p:nvSpPr>
        <p:spPr>
          <a:xfrm rot="-495">
            <a:off x="9261526" y="3027533"/>
            <a:ext cx="27768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List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home directory</a:t>
            </a:r>
            <a:endParaRPr dirty="0"/>
          </a:p>
        </p:txBody>
      </p:sp>
      <p:sp>
        <p:nvSpPr>
          <p:cNvPr id="770" name="Google Shape;770;p44"/>
          <p:cNvSpPr txBox="1"/>
          <p:nvPr/>
        </p:nvSpPr>
        <p:spPr>
          <a:xfrm>
            <a:off x="7010400" y="37002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proj1</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771" name="Google Shape;771;p44"/>
          <p:cNvSpPr txBox="1"/>
          <p:nvPr/>
        </p:nvSpPr>
        <p:spPr>
          <a:xfrm rot="-517">
            <a:off x="9275430" y="3648586"/>
            <a:ext cx="26608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to the “proj1” directory</a:t>
            </a:r>
            <a:endParaRPr dirty="0"/>
          </a:p>
        </p:txBody>
      </p:sp>
      <p:grpSp>
        <p:nvGrpSpPr>
          <p:cNvPr id="772" name="Google Shape;772;p44"/>
          <p:cNvGrpSpPr/>
          <p:nvPr/>
        </p:nvGrpSpPr>
        <p:grpSpPr>
          <a:xfrm>
            <a:off x="7010401" y="4411434"/>
            <a:ext cx="5041828" cy="658199"/>
            <a:chOff x="5257800" y="3308575"/>
            <a:chExt cx="3781371" cy="493649"/>
          </a:xfrm>
        </p:grpSpPr>
        <p:sp>
          <p:nvSpPr>
            <p:cNvPr id="773" name="Google Shape;773;p44"/>
            <p:cNvSpPr txBox="1"/>
            <p:nvPr/>
          </p:nvSpPr>
          <p:spPr>
            <a:xfrm>
              <a:off x="5257800" y="3308575"/>
              <a:ext cx="3000000" cy="3597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mkdir data </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774" name="Google Shape;774;p44"/>
            <p:cNvSpPr txBox="1"/>
            <p:nvPr/>
          </p:nvSpPr>
          <p:spPr>
            <a:xfrm rot="21599505">
              <a:off x="6956571" y="3308724"/>
              <a:ext cx="2082600" cy="4935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Make a new “data” directory in proj1</a:t>
              </a:r>
              <a:endParaRPr dirty="0"/>
            </a:p>
          </p:txBody>
        </p:sp>
      </p:grpSp>
      <p:grpSp>
        <p:nvGrpSpPr>
          <p:cNvPr id="775" name="Google Shape;775;p44"/>
          <p:cNvGrpSpPr/>
          <p:nvPr/>
        </p:nvGrpSpPr>
        <p:grpSpPr>
          <a:xfrm>
            <a:off x="1808801" y="5868700"/>
            <a:ext cx="2119900" cy="726667"/>
            <a:chOff x="1356600" y="4401525"/>
            <a:chExt cx="1589925" cy="545000"/>
          </a:xfrm>
        </p:grpSpPr>
        <p:grpSp>
          <p:nvGrpSpPr>
            <p:cNvPr id="776" name="Google Shape;776;p44"/>
            <p:cNvGrpSpPr/>
            <p:nvPr/>
          </p:nvGrpSpPr>
          <p:grpSpPr>
            <a:xfrm>
              <a:off x="2270750" y="4401525"/>
              <a:ext cx="675775" cy="545000"/>
              <a:chOff x="2118350" y="2420325"/>
              <a:chExt cx="675775" cy="545000"/>
            </a:xfrm>
          </p:grpSpPr>
          <p:pic>
            <p:nvPicPr>
              <p:cNvPr id="777" name="Google Shape;777;p44"/>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78" name="Google Shape;778;p44"/>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data</a:t>
                </a:r>
                <a:endParaRPr sz="1333"/>
              </a:p>
            </p:txBody>
          </p:sp>
        </p:grpSp>
        <p:cxnSp>
          <p:nvCxnSpPr>
            <p:cNvPr id="779" name="Google Shape;779;p44"/>
            <p:cNvCxnSpPr/>
            <p:nvPr/>
          </p:nvCxnSpPr>
          <p:spPr>
            <a:xfrm>
              <a:off x="1356600" y="4447050"/>
              <a:ext cx="871200" cy="173400"/>
            </a:xfrm>
            <a:prstGeom prst="straightConnector1">
              <a:avLst/>
            </a:prstGeom>
            <a:noFill/>
            <a:ln w="9525" cap="flat" cmpd="sng">
              <a:solidFill>
                <a:schemeClr val="dk2"/>
              </a:solidFill>
              <a:prstDash val="solid"/>
              <a:round/>
              <a:headEnd type="none" w="med" len="med"/>
              <a:tailEnd type="none" w="med" len="med"/>
            </a:ln>
          </p:spPr>
        </p:cxnSp>
      </p:grpSp>
      <p:sp>
        <p:nvSpPr>
          <p:cNvPr id="58" name="TextBox 57">
            <a:extLst>
              <a:ext uri="{FF2B5EF4-FFF2-40B4-BE49-F238E27FC236}">
                <a16:creationId xmlns:a16="http://schemas.microsoft.com/office/drawing/2014/main" id="{DC632F78-9D59-ED41-8F38-13E58337FF82}"/>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33008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45"/>
          <p:cNvSpPr txBox="1">
            <a:spLocks noGrp="1"/>
          </p:cNvSpPr>
          <p:nvPr>
            <p:ph type="title"/>
          </p:nvPr>
        </p:nvSpPr>
        <p:spPr>
          <a:xfrm>
            <a:off x="415600" y="435119"/>
            <a:ext cx="11360800" cy="1108400"/>
          </a:xfrm>
          <a:prstGeom prst="rect">
            <a:avLst/>
          </a:prstGeom>
        </p:spPr>
        <p:txBody>
          <a:bodyPr spcFirstLastPara="1" vert="horz" wrap="square" lIns="121900" tIns="121900" rIns="121900" bIns="121900" rtlCol="0" anchor="ctr" anchorCtr="0">
            <a:noAutofit/>
          </a:bodyPr>
          <a:lstStyle/>
          <a:p>
            <a:r>
              <a:rPr lang="en" sz="4800" dirty="0"/>
              <a:t>The </a:t>
            </a:r>
            <a:r>
              <a:rPr lang="en" sz="4800" dirty="0">
                <a:solidFill>
                  <a:srgbClr val="38761D"/>
                </a:solidFill>
                <a:latin typeface="Consolas"/>
                <a:ea typeface="Consolas"/>
                <a:cs typeface="Consolas"/>
                <a:sym typeface="Consolas"/>
              </a:rPr>
              <a:t>touch</a:t>
            </a:r>
            <a:r>
              <a:rPr lang="en" sz="4800" dirty="0"/>
              <a:t> command (create an empty file)</a:t>
            </a:r>
            <a:endParaRPr sz="4800" dirty="0"/>
          </a:p>
          <a:p>
            <a:endParaRPr sz="2400" dirty="0"/>
          </a:p>
        </p:txBody>
      </p:sp>
      <p:sp>
        <p:nvSpPr>
          <p:cNvPr id="785" name="Google Shape;785;p45"/>
          <p:cNvSpPr txBox="1"/>
          <p:nvPr/>
        </p:nvSpPr>
        <p:spPr>
          <a:xfrm>
            <a:off x="1117600" y="1378200"/>
            <a:ext cx="3782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Example Unix file system (a “tree”)</a:t>
            </a:r>
            <a:endParaRPr sz="2400"/>
          </a:p>
        </p:txBody>
      </p:sp>
      <p:grpSp>
        <p:nvGrpSpPr>
          <p:cNvPr id="786" name="Google Shape;786;p45"/>
          <p:cNvGrpSpPr/>
          <p:nvPr/>
        </p:nvGrpSpPr>
        <p:grpSpPr>
          <a:xfrm>
            <a:off x="3332468" y="2211100"/>
            <a:ext cx="901033" cy="726667"/>
            <a:chOff x="2118350" y="2420325"/>
            <a:chExt cx="675775" cy="545000"/>
          </a:xfrm>
        </p:grpSpPr>
        <p:pic>
          <p:nvPicPr>
            <p:cNvPr id="787" name="Google Shape;787;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88" name="Google Shape;788;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root</a:t>
              </a:r>
              <a:endParaRPr sz="1600"/>
            </a:p>
          </p:txBody>
        </p:sp>
      </p:grpSp>
      <p:grpSp>
        <p:nvGrpSpPr>
          <p:cNvPr id="789" name="Google Shape;789;p45"/>
          <p:cNvGrpSpPr/>
          <p:nvPr/>
        </p:nvGrpSpPr>
        <p:grpSpPr>
          <a:xfrm>
            <a:off x="1605268" y="3227100"/>
            <a:ext cx="901033" cy="726667"/>
            <a:chOff x="2118350" y="2420325"/>
            <a:chExt cx="675775" cy="545000"/>
          </a:xfrm>
        </p:grpSpPr>
        <p:pic>
          <p:nvPicPr>
            <p:cNvPr id="790" name="Google Shape;790;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91" name="Google Shape;791;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1600">
                  <a:solidFill>
                    <a:srgbClr val="38761D"/>
                  </a:solidFill>
                  <a:latin typeface="Consolas"/>
                  <a:ea typeface="Consolas"/>
                  <a:cs typeface="Consolas"/>
                  <a:sym typeface="Consolas"/>
                </a:rPr>
                <a:t>home</a:t>
              </a:r>
              <a:endParaRPr sz="1600"/>
            </a:p>
          </p:txBody>
        </p:sp>
      </p:grpSp>
      <p:grpSp>
        <p:nvGrpSpPr>
          <p:cNvPr id="792" name="Google Shape;792;p45"/>
          <p:cNvGrpSpPr/>
          <p:nvPr/>
        </p:nvGrpSpPr>
        <p:grpSpPr>
          <a:xfrm>
            <a:off x="3332468" y="3227100"/>
            <a:ext cx="901033" cy="726667"/>
            <a:chOff x="2118350" y="2420325"/>
            <a:chExt cx="675775" cy="545000"/>
          </a:xfrm>
        </p:grpSpPr>
        <p:pic>
          <p:nvPicPr>
            <p:cNvPr id="793" name="Google Shape;793;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94" name="Google Shape;794;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bin</a:t>
              </a:r>
              <a:endParaRPr sz="1600"/>
            </a:p>
          </p:txBody>
        </p:sp>
      </p:grpSp>
      <p:grpSp>
        <p:nvGrpSpPr>
          <p:cNvPr id="795" name="Google Shape;795;p45"/>
          <p:cNvGrpSpPr/>
          <p:nvPr/>
        </p:nvGrpSpPr>
        <p:grpSpPr>
          <a:xfrm>
            <a:off x="4348468" y="3227100"/>
            <a:ext cx="901033" cy="726667"/>
            <a:chOff x="2118350" y="2420325"/>
            <a:chExt cx="675775" cy="545000"/>
          </a:xfrm>
        </p:grpSpPr>
        <p:pic>
          <p:nvPicPr>
            <p:cNvPr id="796" name="Google Shape;796;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797" name="Google Shape;797;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600">
                  <a:solidFill>
                    <a:srgbClr val="38761D"/>
                  </a:solidFill>
                  <a:latin typeface="Consolas"/>
                  <a:ea typeface="Consolas"/>
                  <a:cs typeface="Consolas"/>
                  <a:sym typeface="Consolas"/>
                </a:rPr>
                <a:t>vol</a:t>
              </a:r>
              <a:endParaRPr sz="1600"/>
            </a:p>
          </p:txBody>
        </p:sp>
      </p:grpSp>
      <p:cxnSp>
        <p:nvCxnSpPr>
          <p:cNvPr id="798" name="Google Shape;798;p45"/>
          <p:cNvCxnSpPr>
            <a:stCxn id="790" idx="0"/>
            <a:endCxn id="787" idx="2"/>
          </p:cNvCxnSpPr>
          <p:nvPr/>
        </p:nvCxnSpPr>
        <p:spPr>
          <a:xfrm rot="10800000" flipH="1">
            <a:off x="1968600" y="2937900"/>
            <a:ext cx="1727200" cy="2892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45"/>
          <p:cNvCxnSpPr/>
          <p:nvPr/>
        </p:nvCxnSpPr>
        <p:spPr>
          <a:xfrm>
            <a:off x="3695800" y="2937900"/>
            <a:ext cx="0" cy="289200"/>
          </a:xfrm>
          <a:prstGeom prst="straightConnector1">
            <a:avLst/>
          </a:prstGeom>
          <a:noFill/>
          <a:ln w="9525" cap="flat" cmpd="sng">
            <a:solidFill>
              <a:schemeClr val="dk2"/>
            </a:solidFill>
            <a:prstDash val="solid"/>
            <a:round/>
            <a:headEnd type="none" w="med" len="med"/>
            <a:tailEnd type="none" w="med" len="med"/>
          </a:ln>
        </p:spPr>
      </p:cxnSp>
      <p:cxnSp>
        <p:nvCxnSpPr>
          <p:cNvPr id="800" name="Google Shape;800;p45"/>
          <p:cNvCxnSpPr/>
          <p:nvPr/>
        </p:nvCxnSpPr>
        <p:spPr>
          <a:xfrm>
            <a:off x="3695800" y="2937767"/>
            <a:ext cx="1016000" cy="2892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45"/>
          <p:cNvCxnSpPr>
            <a:endCxn id="802" idx="0"/>
          </p:cNvCxnSpPr>
          <p:nvPr/>
        </p:nvCxnSpPr>
        <p:spPr>
          <a:xfrm flipH="1">
            <a:off x="13590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45"/>
          <p:cNvCxnSpPr>
            <a:endCxn id="804" idx="0"/>
          </p:cNvCxnSpPr>
          <p:nvPr/>
        </p:nvCxnSpPr>
        <p:spPr>
          <a:xfrm>
            <a:off x="1891400" y="4007900"/>
            <a:ext cx="382000" cy="133600"/>
          </a:xfrm>
          <a:prstGeom prst="straightConnector1">
            <a:avLst/>
          </a:prstGeom>
          <a:noFill/>
          <a:ln w="9525" cap="flat" cmpd="sng">
            <a:solidFill>
              <a:schemeClr val="dk2"/>
            </a:solidFill>
            <a:prstDash val="solid"/>
            <a:round/>
            <a:headEnd type="none" w="med" len="med"/>
            <a:tailEnd type="none" w="med" len="med"/>
          </a:ln>
        </p:spPr>
      </p:cxnSp>
      <p:grpSp>
        <p:nvGrpSpPr>
          <p:cNvPr id="805" name="Google Shape;805;p45"/>
          <p:cNvGrpSpPr/>
          <p:nvPr/>
        </p:nvGrpSpPr>
        <p:grpSpPr>
          <a:xfrm>
            <a:off x="995668" y="4141500"/>
            <a:ext cx="901033" cy="726667"/>
            <a:chOff x="2118350" y="2420325"/>
            <a:chExt cx="675775" cy="545000"/>
          </a:xfrm>
        </p:grpSpPr>
        <p:pic>
          <p:nvPicPr>
            <p:cNvPr id="802" name="Google Shape;802;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06" name="Google Shape;806;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luke</a:t>
              </a:r>
              <a:endParaRPr sz="1333"/>
            </a:p>
          </p:txBody>
        </p:sp>
      </p:grpSp>
      <p:grpSp>
        <p:nvGrpSpPr>
          <p:cNvPr id="807" name="Google Shape;807;p45"/>
          <p:cNvGrpSpPr/>
          <p:nvPr/>
        </p:nvGrpSpPr>
        <p:grpSpPr>
          <a:xfrm>
            <a:off x="1910068" y="4141500"/>
            <a:ext cx="901033" cy="726667"/>
            <a:chOff x="2118350" y="2420325"/>
            <a:chExt cx="675775" cy="545000"/>
          </a:xfrm>
        </p:grpSpPr>
        <p:pic>
          <p:nvPicPr>
            <p:cNvPr id="804" name="Google Shape;804;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08" name="Google Shape;808;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leia</a:t>
              </a:r>
              <a:endParaRPr sz="1333"/>
            </a:p>
          </p:txBody>
        </p:sp>
      </p:grpSp>
      <p:cxnSp>
        <p:nvCxnSpPr>
          <p:cNvPr id="809" name="Google Shape;809;p45"/>
          <p:cNvCxnSpPr/>
          <p:nvPr/>
        </p:nvCxnSpPr>
        <p:spPr>
          <a:xfrm flipH="1">
            <a:off x="3187800" y="3999500"/>
            <a:ext cx="527200" cy="142000"/>
          </a:xfrm>
          <a:prstGeom prst="straightConnector1">
            <a:avLst/>
          </a:prstGeom>
          <a:noFill/>
          <a:ln w="9525" cap="flat" cmpd="sng">
            <a:solidFill>
              <a:schemeClr val="dk2"/>
            </a:solidFill>
            <a:prstDash val="solid"/>
            <a:round/>
            <a:headEnd type="none" w="med" len="med"/>
            <a:tailEnd type="none" w="med" len="med"/>
          </a:ln>
        </p:spPr>
      </p:cxnSp>
      <p:cxnSp>
        <p:nvCxnSpPr>
          <p:cNvPr id="810" name="Google Shape;810;p45"/>
          <p:cNvCxnSpPr/>
          <p:nvPr/>
        </p:nvCxnSpPr>
        <p:spPr>
          <a:xfrm>
            <a:off x="3720200" y="4007900"/>
            <a:ext cx="382000" cy="133600"/>
          </a:xfrm>
          <a:prstGeom prst="straightConnector1">
            <a:avLst/>
          </a:prstGeom>
          <a:noFill/>
          <a:ln w="9525" cap="flat" cmpd="sng">
            <a:solidFill>
              <a:schemeClr val="dk2"/>
            </a:solidFill>
            <a:prstDash val="solid"/>
            <a:round/>
            <a:headEnd type="none" w="med" len="med"/>
            <a:tailEnd type="none" w="med" len="med"/>
          </a:ln>
        </p:spPr>
      </p:cxnSp>
      <p:sp>
        <p:nvSpPr>
          <p:cNvPr id="811" name="Google Shape;811;p45"/>
          <p:cNvSpPr txBox="1"/>
          <p:nvPr/>
        </p:nvSpPr>
        <p:spPr>
          <a:xfrm>
            <a:off x="2881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ls</a:t>
            </a:r>
            <a:endParaRPr sz="2400"/>
          </a:p>
        </p:txBody>
      </p:sp>
      <p:sp>
        <p:nvSpPr>
          <p:cNvPr id="812" name="Google Shape;812;p45"/>
          <p:cNvSpPr txBox="1"/>
          <p:nvPr/>
        </p:nvSpPr>
        <p:spPr>
          <a:xfrm>
            <a:off x="32879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head</a:t>
            </a:r>
            <a:endParaRPr sz="2400"/>
          </a:p>
        </p:txBody>
      </p:sp>
      <p:sp>
        <p:nvSpPr>
          <p:cNvPr id="813" name="Google Shape;813;p45"/>
          <p:cNvSpPr txBox="1"/>
          <p:nvPr/>
        </p:nvSpPr>
        <p:spPr>
          <a:xfrm>
            <a:off x="3897500" y="4243100"/>
            <a:ext cx="634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cat</a:t>
            </a:r>
            <a:endParaRPr sz="2400"/>
          </a:p>
        </p:txBody>
      </p:sp>
      <p:cxnSp>
        <p:nvCxnSpPr>
          <p:cNvPr id="814" name="Google Shape;814;p45"/>
          <p:cNvCxnSpPr/>
          <p:nvPr/>
        </p:nvCxnSpPr>
        <p:spPr>
          <a:xfrm>
            <a:off x="3715000" y="3999500"/>
            <a:ext cx="0" cy="289200"/>
          </a:xfrm>
          <a:prstGeom prst="straightConnector1">
            <a:avLst/>
          </a:prstGeom>
          <a:noFill/>
          <a:ln w="9525" cap="flat" cmpd="sng">
            <a:solidFill>
              <a:schemeClr val="dk2"/>
            </a:solidFill>
            <a:prstDash val="solid"/>
            <a:round/>
            <a:headEnd type="none" w="med" len="med"/>
            <a:tailEnd type="none" w="med" len="med"/>
          </a:ln>
        </p:spPr>
      </p:cxnSp>
      <p:sp>
        <p:nvSpPr>
          <p:cNvPr id="815" name="Google Shape;815;p45"/>
          <p:cNvSpPr txBox="1"/>
          <p:nvPr/>
        </p:nvSpPr>
        <p:spPr>
          <a:xfrm>
            <a:off x="182867" y="5347867"/>
            <a:ext cx="9728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hi.txt</a:t>
            </a:r>
            <a:endParaRPr sz="2400">
              <a:solidFill>
                <a:srgbClr val="38761D"/>
              </a:solidFill>
            </a:endParaRPr>
          </a:p>
        </p:txBody>
      </p:sp>
      <p:grpSp>
        <p:nvGrpSpPr>
          <p:cNvPr id="816" name="Google Shape;816;p45"/>
          <p:cNvGrpSpPr/>
          <p:nvPr/>
        </p:nvGrpSpPr>
        <p:grpSpPr>
          <a:xfrm>
            <a:off x="1300468" y="5157500"/>
            <a:ext cx="901033" cy="726667"/>
            <a:chOff x="2118350" y="2420325"/>
            <a:chExt cx="675775" cy="545000"/>
          </a:xfrm>
        </p:grpSpPr>
        <p:pic>
          <p:nvPicPr>
            <p:cNvPr id="817" name="Google Shape;817;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18" name="Google Shape;818;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proj1</a:t>
              </a:r>
              <a:endParaRPr sz="1333"/>
            </a:p>
          </p:txBody>
        </p:sp>
      </p:grpSp>
      <p:sp>
        <p:nvSpPr>
          <p:cNvPr id="819" name="Google Shape;819;p45"/>
          <p:cNvSpPr txBox="1"/>
          <p:nvPr/>
        </p:nvSpPr>
        <p:spPr>
          <a:xfrm>
            <a:off x="17068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data2.txt</a:t>
            </a:r>
            <a:endParaRPr sz="2400">
              <a:solidFill>
                <a:srgbClr val="38761D"/>
              </a:solidFill>
            </a:endParaRPr>
          </a:p>
        </p:txBody>
      </p:sp>
      <p:sp>
        <p:nvSpPr>
          <p:cNvPr id="820" name="Google Shape;820;p45"/>
          <p:cNvSpPr txBox="1"/>
          <p:nvPr/>
        </p:nvSpPr>
        <p:spPr>
          <a:xfrm>
            <a:off x="284467" y="6059067"/>
            <a:ext cx="1104400" cy="4100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data1.txt</a:t>
            </a:r>
            <a:endParaRPr sz="2400">
              <a:solidFill>
                <a:srgbClr val="38761D"/>
              </a:solidFill>
            </a:endParaRPr>
          </a:p>
        </p:txBody>
      </p:sp>
      <p:cxnSp>
        <p:nvCxnSpPr>
          <p:cNvPr id="821" name="Google Shape;821;p45"/>
          <p:cNvCxnSpPr>
            <a:stCxn id="802" idx="2"/>
            <a:endCxn id="815" idx="0"/>
          </p:cNvCxnSpPr>
          <p:nvPr/>
        </p:nvCxnSpPr>
        <p:spPr>
          <a:xfrm flipH="1">
            <a:off x="669400" y="4868167"/>
            <a:ext cx="689600" cy="479600"/>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45"/>
          <p:cNvCxnSpPr>
            <a:stCxn id="802" idx="2"/>
          </p:cNvCxnSpPr>
          <p:nvPr/>
        </p:nvCxnSpPr>
        <p:spPr>
          <a:xfrm>
            <a:off x="1359000" y="4868167"/>
            <a:ext cx="344400" cy="318000"/>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45"/>
          <p:cNvCxnSpPr/>
          <p:nvPr/>
        </p:nvCxnSpPr>
        <p:spPr>
          <a:xfrm flipH="1">
            <a:off x="836667" y="5929867"/>
            <a:ext cx="846400" cy="230800"/>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45"/>
          <p:cNvCxnSpPr/>
          <p:nvPr/>
        </p:nvCxnSpPr>
        <p:spPr>
          <a:xfrm>
            <a:off x="1763100" y="5922068"/>
            <a:ext cx="496000" cy="238400"/>
          </a:xfrm>
          <a:prstGeom prst="straightConnector1">
            <a:avLst/>
          </a:prstGeom>
          <a:noFill/>
          <a:ln w="9525" cap="flat" cmpd="sng">
            <a:solidFill>
              <a:schemeClr val="dk2"/>
            </a:solidFill>
            <a:prstDash val="solid"/>
            <a:round/>
            <a:headEnd type="none" w="med" len="med"/>
            <a:tailEnd type="none" w="med" len="med"/>
          </a:ln>
        </p:spPr>
      </p:cxnSp>
      <p:sp>
        <p:nvSpPr>
          <p:cNvPr id="825" name="Google Shape;825;p45"/>
          <p:cNvSpPr txBox="1"/>
          <p:nvPr/>
        </p:nvSpPr>
        <p:spPr>
          <a:xfrm>
            <a:off x="7010400" y="1378200"/>
            <a:ext cx="3782000" cy="658000"/>
          </a:xfrm>
          <a:prstGeom prst="rect">
            <a:avLst/>
          </a:prstGeom>
          <a:noFill/>
          <a:ln>
            <a:noFill/>
          </a:ln>
        </p:spPr>
        <p:txBody>
          <a:bodyPr spcFirstLastPara="1" wrap="square" lIns="121900" tIns="121900" rIns="121900" bIns="121900" anchor="ctr" anchorCtr="0">
            <a:noAutofit/>
          </a:bodyPr>
          <a:lstStyle/>
          <a:p>
            <a:r>
              <a:rPr lang="en" sz="2400">
                <a:solidFill>
                  <a:srgbClr val="38761D"/>
                </a:solidFill>
                <a:highlight>
                  <a:schemeClr val="lt1"/>
                </a:highlight>
                <a:latin typeface="Economica"/>
                <a:ea typeface="Economica"/>
                <a:cs typeface="Economica"/>
                <a:sym typeface="Economica"/>
              </a:rPr>
              <a:t>Image we are user “luke”</a:t>
            </a:r>
            <a:endParaRPr sz="2400"/>
          </a:p>
        </p:txBody>
      </p:sp>
      <p:sp>
        <p:nvSpPr>
          <p:cNvPr id="826" name="Google Shape;826;p45"/>
          <p:cNvSpPr txBox="1"/>
          <p:nvPr/>
        </p:nvSpPr>
        <p:spPr>
          <a:xfrm>
            <a:off x="7010400" y="25826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pwd</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rgbClr val="FFFFFF"/>
                </a:highlight>
                <a:latin typeface="Consolas"/>
                <a:ea typeface="Consolas"/>
                <a:cs typeface="Consolas"/>
                <a:sym typeface="Consolas"/>
              </a:rPr>
              <a:t>/usr/luke</a:t>
            </a:r>
            <a:endParaRPr sz="1333" b="1">
              <a:solidFill>
                <a:srgbClr val="38761D"/>
              </a:solidFill>
              <a:highlight>
                <a:srgbClr val="FFFFFF"/>
              </a:highlight>
              <a:latin typeface="Consolas"/>
              <a:ea typeface="Consolas"/>
              <a:cs typeface="Consolas"/>
              <a:sym typeface="Consolas"/>
            </a:endParaRPr>
          </a:p>
        </p:txBody>
      </p:sp>
      <p:sp>
        <p:nvSpPr>
          <p:cNvPr id="827" name="Google Shape;827;p45"/>
          <p:cNvSpPr txBox="1"/>
          <p:nvPr/>
        </p:nvSpPr>
        <p:spPr>
          <a:xfrm>
            <a:off x="7010400" y="31922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ls</a:t>
            </a:r>
            <a:endParaRPr sz="1333" b="1">
              <a:solidFill>
                <a:srgbClr val="333333"/>
              </a:solidFill>
              <a:highlight>
                <a:srgbClr val="FFFFFF"/>
              </a:highlight>
              <a:latin typeface="Consolas"/>
              <a:ea typeface="Consolas"/>
              <a:cs typeface="Consolas"/>
              <a:sym typeface="Consolas"/>
            </a:endParaRPr>
          </a:p>
          <a:p>
            <a:r>
              <a:rPr lang="en" sz="1333" b="1">
                <a:solidFill>
                  <a:srgbClr val="38761D"/>
                </a:solidFill>
                <a:highlight>
                  <a:schemeClr val="lt1"/>
                </a:highlight>
                <a:latin typeface="Consolas"/>
                <a:ea typeface="Consolas"/>
                <a:cs typeface="Consolas"/>
                <a:sym typeface="Consolas"/>
              </a:rPr>
              <a:t>Hi.txt proj1</a:t>
            </a:r>
            <a:endParaRPr sz="1333" b="1">
              <a:solidFill>
                <a:srgbClr val="38761D"/>
              </a:solidFill>
              <a:highlight>
                <a:srgbClr val="FFFFFF"/>
              </a:highlight>
              <a:latin typeface="Consolas"/>
              <a:ea typeface="Consolas"/>
              <a:cs typeface="Consolas"/>
              <a:sym typeface="Consolas"/>
            </a:endParaRPr>
          </a:p>
        </p:txBody>
      </p:sp>
      <p:sp>
        <p:nvSpPr>
          <p:cNvPr id="828" name="Google Shape;828;p45"/>
          <p:cNvSpPr txBox="1"/>
          <p:nvPr/>
        </p:nvSpPr>
        <p:spPr>
          <a:xfrm rot="-591">
            <a:off x="9275439" y="24357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Where am I?</a:t>
            </a:r>
            <a:endParaRPr dirty="0"/>
          </a:p>
        </p:txBody>
      </p:sp>
      <p:sp>
        <p:nvSpPr>
          <p:cNvPr id="829" name="Google Shape;829;p45"/>
          <p:cNvSpPr txBox="1"/>
          <p:nvPr/>
        </p:nvSpPr>
        <p:spPr>
          <a:xfrm rot="-495">
            <a:off x="9288528" y="3041684"/>
            <a:ext cx="27768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List </a:t>
            </a:r>
            <a:r>
              <a:rPr lang="en" dirty="0" err="1">
                <a:solidFill>
                  <a:srgbClr val="38761D"/>
                </a:solidFill>
                <a:highlight>
                  <a:schemeClr val="lt1"/>
                </a:highlight>
                <a:latin typeface="Economica"/>
                <a:ea typeface="Economica"/>
                <a:cs typeface="Economica"/>
                <a:sym typeface="Economica"/>
              </a:rPr>
              <a:t>luke’s</a:t>
            </a:r>
            <a:r>
              <a:rPr lang="en" dirty="0">
                <a:solidFill>
                  <a:srgbClr val="38761D"/>
                </a:solidFill>
                <a:highlight>
                  <a:schemeClr val="lt1"/>
                </a:highlight>
                <a:latin typeface="Economica"/>
                <a:ea typeface="Economica"/>
                <a:cs typeface="Economica"/>
                <a:sym typeface="Economica"/>
              </a:rPr>
              <a:t> home directory</a:t>
            </a:r>
            <a:endParaRPr dirty="0"/>
          </a:p>
        </p:txBody>
      </p:sp>
      <p:sp>
        <p:nvSpPr>
          <p:cNvPr id="830" name="Google Shape;830;p45"/>
          <p:cNvSpPr txBox="1"/>
          <p:nvPr/>
        </p:nvSpPr>
        <p:spPr>
          <a:xfrm>
            <a:off x="7010400" y="3801833"/>
            <a:ext cx="4000000" cy="4796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cd proj1/data</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831" name="Google Shape;831;p45"/>
          <p:cNvSpPr txBox="1"/>
          <p:nvPr/>
        </p:nvSpPr>
        <p:spPr>
          <a:xfrm rot="-517">
            <a:off x="9256332" y="3812500"/>
            <a:ext cx="26608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Move to the “proj1/data” directory</a:t>
            </a:r>
            <a:endParaRPr dirty="0"/>
          </a:p>
        </p:txBody>
      </p:sp>
      <p:grpSp>
        <p:nvGrpSpPr>
          <p:cNvPr id="832" name="Google Shape;832;p45"/>
          <p:cNvGrpSpPr/>
          <p:nvPr/>
        </p:nvGrpSpPr>
        <p:grpSpPr>
          <a:xfrm>
            <a:off x="7010401" y="4554806"/>
            <a:ext cx="4996146" cy="658000"/>
            <a:chOff x="5257800" y="3263706"/>
            <a:chExt cx="3747110" cy="493500"/>
          </a:xfrm>
        </p:grpSpPr>
        <p:sp>
          <p:nvSpPr>
            <p:cNvPr id="833" name="Google Shape;833;p45"/>
            <p:cNvSpPr txBox="1"/>
            <p:nvPr/>
          </p:nvSpPr>
          <p:spPr>
            <a:xfrm>
              <a:off x="5257800" y="3308575"/>
              <a:ext cx="3000000" cy="359700"/>
            </a:xfrm>
            <a:prstGeom prst="rect">
              <a:avLst/>
            </a:prstGeom>
            <a:noFill/>
            <a:ln>
              <a:noFill/>
            </a:ln>
          </p:spPr>
          <p:txBody>
            <a:bodyPr spcFirstLastPara="1" wrap="square" lIns="121900" tIns="121900" rIns="121900" bIns="121900" anchor="ctr" anchorCtr="0">
              <a:noAutofit/>
            </a:bodyPr>
            <a:lstStyle/>
            <a:p>
              <a:r>
                <a:rPr lang="en" sz="1333" b="1">
                  <a:solidFill>
                    <a:srgbClr val="333333"/>
                  </a:solidFill>
                  <a:highlight>
                    <a:srgbClr val="FFFFFF"/>
                  </a:highlight>
                  <a:latin typeface="Consolas"/>
                  <a:ea typeface="Consolas"/>
                  <a:cs typeface="Consolas"/>
                  <a:sym typeface="Consolas"/>
                </a:rPr>
                <a:t>$ touch frost.txt </a:t>
              </a:r>
              <a:endParaRPr sz="1333" b="1">
                <a:solidFill>
                  <a:srgbClr val="333333"/>
                </a:solidFill>
                <a:highlight>
                  <a:srgbClr val="FFFFFF"/>
                </a:highlight>
                <a:latin typeface="Consolas"/>
                <a:ea typeface="Consolas"/>
                <a:cs typeface="Consolas"/>
                <a:sym typeface="Consolas"/>
              </a:endParaRPr>
            </a:p>
            <a:p>
              <a:endParaRPr sz="1333" b="1">
                <a:solidFill>
                  <a:srgbClr val="38761D"/>
                </a:solidFill>
                <a:highlight>
                  <a:srgbClr val="FFFFFF"/>
                </a:highlight>
                <a:latin typeface="Consolas"/>
                <a:ea typeface="Consolas"/>
                <a:cs typeface="Consolas"/>
                <a:sym typeface="Consolas"/>
              </a:endParaRPr>
            </a:p>
          </p:txBody>
        </p:sp>
        <p:sp>
          <p:nvSpPr>
            <p:cNvPr id="834" name="Google Shape;834;p45"/>
            <p:cNvSpPr txBox="1"/>
            <p:nvPr/>
          </p:nvSpPr>
          <p:spPr>
            <a:xfrm rot="21599505">
              <a:off x="6922310" y="3263706"/>
              <a:ext cx="2082600" cy="4935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Create an empty text file called “</a:t>
              </a:r>
              <a:r>
                <a:rPr lang="en" dirty="0" err="1">
                  <a:solidFill>
                    <a:srgbClr val="38761D"/>
                  </a:solidFill>
                  <a:highlight>
                    <a:schemeClr val="lt1"/>
                  </a:highlight>
                  <a:latin typeface="Economica"/>
                  <a:ea typeface="Economica"/>
                  <a:cs typeface="Economica"/>
                  <a:sym typeface="Economica"/>
                </a:rPr>
                <a:t>frost.txt</a:t>
              </a:r>
              <a:r>
                <a:rPr lang="en" dirty="0">
                  <a:solidFill>
                    <a:srgbClr val="38761D"/>
                  </a:solidFill>
                  <a:highlight>
                    <a:schemeClr val="lt1"/>
                  </a:highlight>
                  <a:latin typeface="Economica"/>
                  <a:ea typeface="Economica"/>
                  <a:cs typeface="Economica"/>
                  <a:sym typeface="Economica"/>
                </a:rPr>
                <a:t>”</a:t>
              </a:r>
              <a:endParaRPr dirty="0"/>
            </a:p>
          </p:txBody>
        </p:sp>
      </p:grpSp>
      <p:grpSp>
        <p:nvGrpSpPr>
          <p:cNvPr id="835" name="Google Shape;835;p45"/>
          <p:cNvGrpSpPr/>
          <p:nvPr/>
        </p:nvGrpSpPr>
        <p:grpSpPr>
          <a:xfrm>
            <a:off x="1808801" y="5868700"/>
            <a:ext cx="2119900" cy="726667"/>
            <a:chOff x="1356600" y="4401525"/>
            <a:chExt cx="1589925" cy="545000"/>
          </a:xfrm>
        </p:grpSpPr>
        <p:grpSp>
          <p:nvGrpSpPr>
            <p:cNvPr id="836" name="Google Shape;836;p45"/>
            <p:cNvGrpSpPr/>
            <p:nvPr/>
          </p:nvGrpSpPr>
          <p:grpSpPr>
            <a:xfrm>
              <a:off x="2270750" y="4401525"/>
              <a:ext cx="675775" cy="545000"/>
              <a:chOff x="2118350" y="2420325"/>
              <a:chExt cx="675775" cy="545000"/>
            </a:xfrm>
          </p:grpSpPr>
          <p:pic>
            <p:nvPicPr>
              <p:cNvPr id="837" name="Google Shape;837;p45"/>
              <p:cNvPicPr preferRelativeResize="0"/>
              <p:nvPr/>
            </p:nvPicPr>
            <p:blipFill>
              <a:blip r:embed="rId3">
                <a:alphaModFix/>
              </a:blip>
              <a:stretch>
                <a:fillRect/>
              </a:stretch>
            </p:blipFill>
            <p:spPr>
              <a:xfrm>
                <a:off x="2118350" y="2420325"/>
                <a:ext cx="545000" cy="545000"/>
              </a:xfrm>
              <a:prstGeom prst="rect">
                <a:avLst/>
              </a:prstGeom>
              <a:noFill/>
              <a:ln>
                <a:noFill/>
              </a:ln>
            </p:spPr>
          </p:pic>
          <p:sp>
            <p:nvSpPr>
              <p:cNvPr id="838" name="Google Shape;838;p45"/>
              <p:cNvSpPr txBox="1"/>
              <p:nvPr/>
            </p:nvSpPr>
            <p:spPr>
              <a:xfrm>
                <a:off x="2136525" y="2517351"/>
                <a:ext cx="657600" cy="4002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latin typeface="Consolas"/>
                    <a:ea typeface="Consolas"/>
                    <a:cs typeface="Consolas"/>
                    <a:sym typeface="Consolas"/>
                  </a:rPr>
                  <a:t>data</a:t>
                </a:r>
                <a:endParaRPr sz="1333"/>
              </a:p>
            </p:txBody>
          </p:sp>
        </p:grpSp>
        <p:cxnSp>
          <p:nvCxnSpPr>
            <p:cNvPr id="839" name="Google Shape;839;p45"/>
            <p:cNvCxnSpPr/>
            <p:nvPr/>
          </p:nvCxnSpPr>
          <p:spPr>
            <a:xfrm>
              <a:off x="1356600" y="4447050"/>
              <a:ext cx="871200" cy="173400"/>
            </a:xfrm>
            <a:prstGeom prst="straightConnector1">
              <a:avLst/>
            </a:prstGeom>
            <a:noFill/>
            <a:ln w="9525" cap="flat" cmpd="sng">
              <a:solidFill>
                <a:schemeClr val="dk2"/>
              </a:solidFill>
              <a:prstDash val="solid"/>
              <a:round/>
              <a:headEnd type="none" w="med" len="med"/>
              <a:tailEnd type="none" w="med" len="med"/>
            </a:ln>
          </p:spPr>
        </p:cxnSp>
      </p:grpSp>
      <p:grpSp>
        <p:nvGrpSpPr>
          <p:cNvPr id="840" name="Google Shape;840;p45"/>
          <p:cNvGrpSpPr/>
          <p:nvPr/>
        </p:nvGrpSpPr>
        <p:grpSpPr>
          <a:xfrm>
            <a:off x="3928701" y="6262267"/>
            <a:ext cx="1320967" cy="410000"/>
            <a:chOff x="2946525" y="4696700"/>
            <a:chExt cx="990725" cy="307500"/>
          </a:xfrm>
        </p:grpSpPr>
        <p:sp>
          <p:nvSpPr>
            <p:cNvPr id="841" name="Google Shape;841;p45"/>
            <p:cNvSpPr txBox="1"/>
            <p:nvPr/>
          </p:nvSpPr>
          <p:spPr>
            <a:xfrm>
              <a:off x="3108950" y="4696700"/>
              <a:ext cx="828300" cy="307500"/>
            </a:xfrm>
            <a:prstGeom prst="rect">
              <a:avLst/>
            </a:prstGeom>
            <a:noFill/>
            <a:ln>
              <a:noFill/>
            </a:ln>
          </p:spPr>
          <p:txBody>
            <a:bodyPr spcFirstLastPara="1" wrap="square" lIns="121900" tIns="121900" rIns="121900" bIns="121900" anchor="ctr" anchorCtr="0">
              <a:noAutofit/>
            </a:bodyPr>
            <a:lstStyle/>
            <a:p>
              <a:r>
                <a:rPr lang="en" sz="1333">
                  <a:solidFill>
                    <a:srgbClr val="38761D"/>
                  </a:solidFill>
                  <a:highlight>
                    <a:schemeClr val="lt1"/>
                  </a:highlight>
                  <a:latin typeface="Consolas"/>
                  <a:ea typeface="Consolas"/>
                  <a:cs typeface="Consolas"/>
                  <a:sym typeface="Consolas"/>
                </a:rPr>
                <a:t>frost.txt</a:t>
              </a:r>
              <a:endParaRPr sz="2400">
                <a:solidFill>
                  <a:srgbClr val="38761D"/>
                </a:solidFill>
              </a:endParaRPr>
            </a:p>
          </p:txBody>
        </p:sp>
        <p:cxnSp>
          <p:nvCxnSpPr>
            <p:cNvPr id="842" name="Google Shape;842;p45"/>
            <p:cNvCxnSpPr>
              <a:stCxn id="838" idx="3"/>
            </p:cNvCxnSpPr>
            <p:nvPr/>
          </p:nvCxnSpPr>
          <p:spPr>
            <a:xfrm>
              <a:off x="2946525" y="4698651"/>
              <a:ext cx="576600" cy="74100"/>
            </a:xfrm>
            <a:prstGeom prst="straightConnector1">
              <a:avLst/>
            </a:prstGeom>
            <a:noFill/>
            <a:ln w="9525" cap="flat" cmpd="sng">
              <a:solidFill>
                <a:schemeClr val="dk2"/>
              </a:solidFill>
              <a:prstDash val="solid"/>
              <a:round/>
              <a:headEnd type="none" w="med" len="med"/>
              <a:tailEnd type="none" w="med" len="med"/>
            </a:ln>
          </p:spPr>
        </p:cxnSp>
      </p:grpSp>
      <p:sp>
        <p:nvSpPr>
          <p:cNvPr id="61" name="TextBox 60">
            <a:extLst>
              <a:ext uri="{FF2B5EF4-FFF2-40B4-BE49-F238E27FC236}">
                <a16:creationId xmlns:a16="http://schemas.microsoft.com/office/drawing/2014/main" id="{39CBBF01-218E-BC47-B953-7C807DFB54FD}"/>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17765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6"/>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dirty="0"/>
              <a:t>The </a:t>
            </a:r>
            <a:r>
              <a:rPr lang="en" dirty="0">
                <a:solidFill>
                  <a:srgbClr val="38761D"/>
                </a:solidFill>
                <a:latin typeface="Consolas"/>
                <a:ea typeface="Consolas"/>
                <a:cs typeface="Consolas"/>
                <a:sym typeface="Consolas"/>
              </a:rPr>
              <a:t>head</a:t>
            </a:r>
            <a:r>
              <a:rPr lang="en" dirty="0"/>
              <a:t> command</a:t>
            </a:r>
            <a:endParaRPr dirty="0"/>
          </a:p>
          <a:p>
            <a:r>
              <a:rPr lang="en" sz="2400" dirty="0"/>
              <a:t>(peak at the first n lines in an input file or stream)</a:t>
            </a:r>
            <a:endParaRPr sz="2400" dirty="0"/>
          </a:p>
        </p:txBody>
      </p:sp>
      <p:sp>
        <p:nvSpPr>
          <p:cNvPr id="848" name="Google Shape;848;p46"/>
          <p:cNvSpPr txBox="1"/>
          <p:nvPr/>
        </p:nvSpPr>
        <p:spPr>
          <a:xfrm>
            <a:off x="335602" y="2218833"/>
            <a:ext cx="4910000" cy="21400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rgbClr val="FFFFFF"/>
                </a:highlight>
                <a:latin typeface="Consolas"/>
                <a:ea typeface="Consolas"/>
                <a:cs typeface="Consolas"/>
                <a:sym typeface="Consolas"/>
              </a:rPr>
              <a:t>Hello world!</a:t>
            </a:r>
          </a:p>
          <a:p>
            <a:pPr>
              <a:buClr>
                <a:schemeClr val="dk1"/>
              </a:buClr>
              <a:buSzPts val="1100"/>
            </a:pPr>
            <a:r>
              <a:rPr lang="en-US" sz="1200" dirty="0">
                <a:solidFill>
                  <a:srgbClr val="333333"/>
                </a:solidFill>
                <a:highlight>
                  <a:srgbClr val="FFFFFF"/>
                </a:highlight>
                <a:latin typeface="Consolas"/>
                <a:ea typeface="Consolas"/>
                <a:cs typeface="Consolas"/>
                <a:sym typeface="Consolas"/>
              </a:rPr>
              <a:t>1</a:t>
            </a:r>
          </a:p>
          <a:p>
            <a:pPr>
              <a:buClr>
                <a:schemeClr val="dk1"/>
              </a:buClr>
              <a:buSzPts val="1100"/>
            </a:pPr>
            <a:r>
              <a:rPr lang="en-US" sz="1200" dirty="0">
                <a:solidFill>
                  <a:srgbClr val="333333"/>
                </a:solidFill>
                <a:highlight>
                  <a:srgbClr val="FFFFFF"/>
                </a:highlight>
                <a:latin typeface="Consolas"/>
                <a:ea typeface="Consolas"/>
                <a:cs typeface="Consolas"/>
                <a:sym typeface="Consolas"/>
              </a:rPr>
              <a:t>2</a:t>
            </a:r>
          </a:p>
          <a:p>
            <a:pPr>
              <a:buClr>
                <a:schemeClr val="dk1"/>
              </a:buClr>
              <a:buSzPts val="1100"/>
            </a:pPr>
            <a:r>
              <a:rPr lang="en-US" sz="1200" dirty="0">
                <a:solidFill>
                  <a:srgbClr val="333333"/>
                </a:solidFill>
                <a:highlight>
                  <a:srgbClr val="FFFFFF"/>
                </a:highlight>
                <a:latin typeface="Consolas"/>
                <a:ea typeface="Consolas"/>
                <a:cs typeface="Consolas"/>
                <a:sym typeface="Consolas"/>
              </a:rPr>
              <a:t>3</a:t>
            </a:r>
          </a:p>
          <a:p>
            <a:pPr>
              <a:buClr>
                <a:schemeClr val="dk1"/>
              </a:buClr>
              <a:buSzPts val="1100"/>
            </a:pPr>
            <a:r>
              <a:rPr lang="en-US" sz="1200" dirty="0">
                <a:solidFill>
                  <a:srgbClr val="333333"/>
                </a:solidFill>
                <a:highlight>
                  <a:srgbClr val="FFFFFF"/>
                </a:highlight>
                <a:latin typeface="Consolas"/>
                <a:ea typeface="Consolas"/>
                <a:cs typeface="Consolas"/>
                <a:sym typeface="Consolas"/>
              </a:rPr>
              <a:t>4</a:t>
            </a:r>
          </a:p>
          <a:p>
            <a:pPr>
              <a:buClr>
                <a:schemeClr val="dk1"/>
              </a:buClr>
              <a:buSzPts val="1100"/>
            </a:pPr>
            <a:r>
              <a:rPr lang="en-US" sz="1200" dirty="0">
                <a:solidFill>
                  <a:srgbClr val="333333"/>
                </a:solidFill>
                <a:highlight>
                  <a:srgbClr val="FFFFFF"/>
                </a:highlight>
                <a:latin typeface="Consolas"/>
                <a:ea typeface="Consolas"/>
                <a:cs typeface="Consolas"/>
                <a:sym typeface="Consolas"/>
              </a:rPr>
              <a:t>5</a:t>
            </a:r>
          </a:p>
          <a:p>
            <a:pPr>
              <a:buClr>
                <a:schemeClr val="dk1"/>
              </a:buClr>
              <a:buSzPts val="1100"/>
            </a:pPr>
            <a:r>
              <a:rPr lang="en-US" sz="1200" dirty="0">
                <a:solidFill>
                  <a:srgbClr val="333333"/>
                </a:solidFill>
                <a:highlight>
                  <a:srgbClr val="FFFFFF"/>
                </a:highlight>
                <a:latin typeface="Consolas"/>
                <a:ea typeface="Consolas"/>
                <a:cs typeface="Consolas"/>
                <a:sym typeface="Consolas"/>
              </a:rPr>
              <a:t>6</a:t>
            </a:r>
          </a:p>
          <a:p>
            <a:pPr>
              <a:buClr>
                <a:schemeClr val="dk1"/>
              </a:buClr>
              <a:buSzPts val="1100"/>
            </a:pPr>
            <a:r>
              <a:rPr lang="en-US" sz="1200" dirty="0">
                <a:solidFill>
                  <a:srgbClr val="333333"/>
                </a:solidFill>
                <a:highlight>
                  <a:srgbClr val="FFFFFF"/>
                </a:highlight>
                <a:latin typeface="Consolas"/>
                <a:ea typeface="Consolas"/>
                <a:cs typeface="Consolas"/>
                <a:sym typeface="Consolas"/>
              </a:rPr>
              <a:t>7</a:t>
            </a:r>
          </a:p>
          <a:p>
            <a:pPr>
              <a:buClr>
                <a:schemeClr val="dk1"/>
              </a:buClr>
              <a:buSzPts val="1100"/>
            </a:pPr>
            <a:r>
              <a:rPr lang="en-US" sz="1200" dirty="0">
                <a:solidFill>
                  <a:srgbClr val="333333"/>
                </a:solidFill>
                <a:highlight>
                  <a:srgbClr val="FFFFFF"/>
                </a:highlight>
                <a:latin typeface="Consolas"/>
                <a:ea typeface="Consolas"/>
                <a:cs typeface="Consolas"/>
                <a:sym typeface="Consolas"/>
              </a:rPr>
              <a:t>8</a:t>
            </a:r>
          </a:p>
          <a:p>
            <a:pPr>
              <a:buClr>
                <a:schemeClr val="dk1"/>
              </a:buClr>
              <a:buSzPts val="1100"/>
            </a:pPr>
            <a:r>
              <a:rPr lang="en-US" sz="1200" dirty="0">
                <a:solidFill>
                  <a:srgbClr val="333333"/>
                </a:solidFill>
                <a:highlight>
                  <a:srgbClr val="FFFFFF"/>
                </a:highlight>
                <a:latin typeface="Consolas"/>
                <a:ea typeface="Consolas"/>
                <a:cs typeface="Consolas"/>
                <a:sym typeface="Consolas"/>
              </a:rPr>
              <a:t>9</a:t>
            </a:r>
          </a:p>
          <a:p>
            <a:pPr>
              <a:buClr>
                <a:schemeClr val="dk1"/>
              </a:buClr>
              <a:buSzPts val="1100"/>
            </a:pPr>
            <a:r>
              <a:rPr lang="en-US" sz="1200" dirty="0">
                <a:solidFill>
                  <a:srgbClr val="333333"/>
                </a:solidFill>
                <a:highlight>
                  <a:srgbClr val="FFFFFF"/>
                </a:highlight>
                <a:latin typeface="Consolas"/>
                <a:ea typeface="Consolas"/>
                <a:cs typeface="Consolas"/>
                <a:sym typeface="Consolas"/>
              </a:rPr>
              <a:t>Goodbye world!</a:t>
            </a:r>
            <a:endParaRPr sz="1200" dirty="0">
              <a:solidFill>
                <a:srgbClr val="333333"/>
              </a:solidFill>
              <a:highlight>
                <a:srgbClr val="FFFFFF"/>
              </a:highlight>
              <a:latin typeface="Consolas"/>
              <a:ea typeface="Consolas"/>
              <a:cs typeface="Consolas"/>
              <a:sym typeface="Consolas"/>
            </a:endParaRPr>
          </a:p>
        </p:txBody>
      </p:sp>
      <p:sp>
        <p:nvSpPr>
          <p:cNvPr id="849" name="Google Shape;849;p46"/>
          <p:cNvSpPr txBox="1"/>
          <p:nvPr/>
        </p:nvSpPr>
        <p:spPr>
          <a:xfrm>
            <a:off x="203200" y="12866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The contents of </a:t>
            </a:r>
            <a:r>
              <a:rPr lang="en" sz="1333" b="1" dirty="0" err="1">
                <a:solidFill>
                  <a:srgbClr val="333333"/>
                </a:solidFill>
                <a:highlight>
                  <a:srgbClr val="FFFFFF"/>
                </a:highlight>
                <a:latin typeface="Consolas"/>
                <a:ea typeface="Consolas"/>
                <a:cs typeface="Consolas"/>
                <a:sym typeface="Consolas"/>
              </a:rPr>
              <a:t>test.txt</a:t>
            </a:r>
            <a:endParaRPr lang="en" sz="1333" b="1" dirty="0">
              <a:solidFill>
                <a:srgbClr val="333333"/>
              </a:solidFill>
              <a:highlight>
                <a:srgbClr val="FFFFFF"/>
              </a:highlight>
              <a:latin typeface="Consolas"/>
              <a:ea typeface="Consolas"/>
              <a:cs typeface="Consolas"/>
              <a:sym typeface="Consolas"/>
            </a:endParaRPr>
          </a:p>
          <a:p>
            <a:r>
              <a:rPr lang="en" sz="1333" b="1" dirty="0">
                <a:solidFill>
                  <a:srgbClr val="333333"/>
                </a:solidFill>
                <a:highlight>
                  <a:srgbClr val="FFFFFF"/>
                </a:highlight>
                <a:latin typeface="Consolas"/>
                <a:ea typeface="Consolas"/>
                <a:cs typeface="Consolas"/>
                <a:sym typeface="Consolas"/>
              </a:rPr>
              <a:t>$ cat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p:txBody>
      </p:sp>
      <p:sp>
        <p:nvSpPr>
          <p:cNvPr id="850" name="Google Shape;850;p46"/>
          <p:cNvSpPr txBox="1"/>
          <p:nvPr/>
        </p:nvSpPr>
        <p:spPr>
          <a:xfrm>
            <a:off x="6515533" y="2030200"/>
            <a:ext cx="4910000" cy="11084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chemeClr val="lt1"/>
                </a:highlight>
                <a:latin typeface="Consolas"/>
                <a:ea typeface="Consolas"/>
                <a:cs typeface="Consolas"/>
                <a:sym typeface="Consolas"/>
              </a:rPr>
              <a:t>Hello world!</a:t>
            </a:r>
          </a:p>
          <a:p>
            <a:pPr>
              <a:buClr>
                <a:schemeClr val="dk1"/>
              </a:buClr>
              <a:buSzPts val="1100"/>
            </a:pPr>
            <a:r>
              <a:rPr lang="en-US" sz="1200" dirty="0">
                <a:solidFill>
                  <a:srgbClr val="333333"/>
                </a:solidFill>
                <a:highlight>
                  <a:schemeClr val="lt1"/>
                </a:highlight>
                <a:latin typeface="Consolas"/>
                <a:ea typeface="Consolas"/>
                <a:cs typeface="Consolas"/>
                <a:sym typeface="Consolas"/>
              </a:rPr>
              <a:t>1</a:t>
            </a:r>
          </a:p>
          <a:p>
            <a:pPr>
              <a:buClr>
                <a:schemeClr val="dk1"/>
              </a:buClr>
              <a:buSzPts val="1100"/>
            </a:pPr>
            <a:r>
              <a:rPr lang="en-US" sz="1200" dirty="0">
                <a:solidFill>
                  <a:srgbClr val="333333"/>
                </a:solidFill>
                <a:highlight>
                  <a:schemeClr val="lt1"/>
                </a:highlight>
                <a:latin typeface="Consolas"/>
                <a:ea typeface="Consolas"/>
                <a:cs typeface="Consolas"/>
                <a:sym typeface="Consolas"/>
              </a:rPr>
              <a:t>2</a:t>
            </a:r>
          </a:p>
          <a:p>
            <a:pPr>
              <a:buClr>
                <a:schemeClr val="dk1"/>
              </a:buClr>
              <a:buSzPts val="1100"/>
            </a:pPr>
            <a:r>
              <a:rPr lang="en-US" sz="1200" dirty="0">
                <a:solidFill>
                  <a:srgbClr val="333333"/>
                </a:solidFill>
                <a:highlight>
                  <a:schemeClr val="lt1"/>
                </a:highlight>
                <a:latin typeface="Consolas"/>
                <a:ea typeface="Consolas"/>
                <a:cs typeface="Consolas"/>
                <a:sym typeface="Consolas"/>
              </a:rPr>
              <a:t>3</a:t>
            </a:r>
          </a:p>
          <a:p>
            <a:pPr>
              <a:buClr>
                <a:schemeClr val="dk1"/>
              </a:buClr>
              <a:buSzPts val="1100"/>
            </a:pPr>
            <a:r>
              <a:rPr lang="en-US" sz="1200" dirty="0">
                <a:solidFill>
                  <a:srgbClr val="333333"/>
                </a:solidFill>
                <a:highlight>
                  <a:schemeClr val="lt1"/>
                </a:highlight>
                <a:latin typeface="Consolas"/>
                <a:ea typeface="Consolas"/>
                <a:cs typeface="Consolas"/>
                <a:sym typeface="Consolas"/>
              </a:rPr>
              <a:t>4</a:t>
            </a:r>
          </a:p>
        </p:txBody>
      </p:sp>
      <p:sp>
        <p:nvSpPr>
          <p:cNvPr id="851" name="Google Shape;851;p46"/>
          <p:cNvSpPr txBox="1"/>
          <p:nvPr/>
        </p:nvSpPr>
        <p:spPr>
          <a:xfrm>
            <a:off x="6502400" y="12866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head -n 5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p:txBody>
      </p:sp>
      <p:sp>
        <p:nvSpPr>
          <p:cNvPr id="852" name="Google Shape;852;p46"/>
          <p:cNvSpPr txBox="1"/>
          <p:nvPr/>
        </p:nvSpPr>
        <p:spPr>
          <a:xfrm>
            <a:off x="6515533" y="4172200"/>
            <a:ext cx="4910000" cy="21400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chemeClr val="lt1"/>
                </a:highlight>
                <a:latin typeface="Consolas"/>
                <a:ea typeface="Consolas"/>
                <a:cs typeface="Consolas"/>
                <a:sym typeface="Consolas"/>
              </a:rPr>
              <a:t>Hello world!</a:t>
            </a:r>
          </a:p>
          <a:p>
            <a:pPr>
              <a:buClr>
                <a:schemeClr val="dk1"/>
              </a:buClr>
              <a:buSzPts val="1100"/>
            </a:pPr>
            <a:r>
              <a:rPr lang="en-US" sz="1200" dirty="0">
                <a:solidFill>
                  <a:srgbClr val="333333"/>
                </a:solidFill>
                <a:highlight>
                  <a:schemeClr val="lt1"/>
                </a:highlight>
                <a:latin typeface="Consolas"/>
                <a:ea typeface="Consolas"/>
                <a:cs typeface="Consolas"/>
                <a:sym typeface="Consolas"/>
              </a:rPr>
              <a:t>1</a:t>
            </a:r>
          </a:p>
          <a:p>
            <a:pPr>
              <a:buClr>
                <a:schemeClr val="dk1"/>
              </a:buClr>
              <a:buSzPts val="1100"/>
            </a:pPr>
            <a:r>
              <a:rPr lang="en-US" sz="1200" dirty="0">
                <a:solidFill>
                  <a:srgbClr val="333333"/>
                </a:solidFill>
                <a:highlight>
                  <a:schemeClr val="lt1"/>
                </a:highlight>
                <a:latin typeface="Consolas"/>
                <a:ea typeface="Consolas"/>
                <a:cs typeface="Consolas"/>
                <a:sym typeface="Consolas"/>
              </a:rPr>
              <a:t>2</a:t>
            </a:r>
          </a:p>
          <a:p>
            <a:pPr>
              <a:buClr>
                <a:schemeClr val="dk1"/>
              </a:buClr>
              <a:buSzPts val="1100"/>
            </a:pPr>
            <a:r>
              <a:rPr lang="en-US" sz="1200" dirty="0">
                <a:solidFill>
                  <a:srgbClr val="333333"/>
                </a:solidFill>
                <a:highlight>
                  <a:schemeClr val="lt1"/>
                </a:highlight>
                <a:latin typeface="Consolas"/>
                <a:ea typeface="Consolas"/>
                <a:cs typeface="Consolas"/>
                <a:sym typeface="Consolas"/>
              </a:rPr>
              <a:t>3</a:t>
            </a:r>
          </a:p>
          <a:p>
            <a:pPr>
              <a:buClr>
                <a:schemeClr val="dk1"/>
              </a:buClr>
              <a:buSzPts val="1100"/>
            </a:pPr>
            <a:r>
              <a:rPr lang="en-US" sz="1200" dirty="0">
                <a:solidFill>
                  <a:srgbClr val="333333"/>
                </a:solidFill>
                <a:highlight>
                  <a:schemeClr val="lt1"/>
                </a:highlight>
                <a:latin typeface="Consolas"/>
                <a:ea typeface="Consolas"/>
                <a:cs typeface="Consolas"/>
                <a:sym typeface="Consolas"/>
              </a:rPr>
              <a:t>4</a:t>
            </a:r>
          </a:p>
          <a:p>
            <a:pPr>
              <a:buClr>
                <a:schemeClr val="dk1"/>
              </a:buClr>
              <a:buSzPts val="1100"/>
            </a:pPr>
            <a:r>
              <a:rPr lang="en-US" sz="1200" dirty="0">
                <a:solidFill>
                  <a:srgbClr val="333333"/>
                </a:solidFill>
                <a:highlight>
                  <a:schemeClr val="lt1"/>
                </a:highlight>
                <a:latin typeface="Consolas"/>
                <a:ea typeface="Consolas"/>
                <a:cs typeface="Consolas"/>
                <a:sym typeface="Consolas"/>
              </a:rPr>
              <a:t>5</a:t>
            </a:r>
          </a:p>
          <a:p>
            <a:pPr>
              <a:buClr>
                <a:schemeClr val="dk1"/>
              </a:buClr>
              <a:buSzPts val="1100"/>
            </a:pPr>
            <a:r>
              <a:rPr lang="en-US" sz="1200" dirty="0">
                <a:solidFill>
                  <a:srgbClr val="333333"/>
                </a:solidFill>
                <a:highlight>
                  <a:schemeClr val="lt1"/>
                </a:highlight>
                <a:latin typeface="Consolas"/>
                <a:ea typeface="Consolas"/>
                <a:cs typeface="Consolas"/>
                <a:sym typeface="Consolas"/>
              </a:rPr>
              <a:t>6</a:t>
            </a:r>
          </a:p>
          <a:p>
            <a:pPr>
              <a:buClr>
                <a:schemeClr val="dk1"/>
              </a:buClr>
              <a:buSzPts val="1100"/>
            </a:pPr>
            <a:r>
              <a:rPr lang="en-US" sz="1200" dirty="0">
                <a:solidFill>
                  <a:srgbClr val="333333"/>
                </a:solidFill>
                <a:highlight>
                  <a:schemeClr val="lt1"/>
                </a:highlight>
                <a:latin typeface="Consolas"/>
                <a:ea typeface="Consolas"/>
                <a:cs typeface="Consolas"/>
                <a:sym typeface="Consolas"/>
              </a:rPr>
              <a:t>7</a:t>
            </a:r>
          </a:p>
          <a:p>
            <a:pPr>
              <a:buClr>
                <a:schemeClr val="dk1"/>
              </a:buClr>
              <a:buSzPts val="1100"/>
            </a:pPr>
            <a:r>
              <a:rPr lang="en-US" sz="1200" dirty="0">
                <a:solidFill>
                  <a:srgbClr val="333333"/>
                </a:solidFill>
                <a:highlight>
                  <a:schemeClr val="lt1"/>
                </a:highlight>
                <a:latin typeface="Consolas"/>
                <a:ea typeface="Consolas"/>
                <a:cs typeface="Consolas"/>
                <a:sym typeface="Consolas"/>
              </a:rPr>
              <a:t>8</a:t>
            </a:r>
          </a:p>
          <a:p>
            <a:pPr>
              <a:buClr>
                <a:schemeClr val="dk1"/>
              </a:buClr>
              <a:buSzPts val="1100"/>
            </a:pPr>
            <a:r>
              <a:rPr lang="en-US" sz="1200" dirty="0">
                <a:solidFill>
                  <a:srgbClr val="333333"/>
                </a:solidFill>
                <a:highlight>
                  <a:schemeClr val="lt1"/>
                </a:highlight>
                <a:latin typeface="Consolas"/>
                <a:ea typeface="Consolas"/>
                <a:cs typeface="Consolas"/>
                <a:sym typeface="Consolas"/>
              </a:rPr>
              <a:t>9</a:t>
            </a:r>
          </a:p>
        </p:txBody>
      </p:sp>
      <p:sp>
        <p:nvSpPr>
          <p:cNvPr id="853" name="Google Shape;853;p46"/>
          <p:cNvSpPr txBox="1"/>
          <p:nvPr/>
        </p:nvSpPr>
        <p:spPr>
          <a:xfrm>
            <a:off x="6502400" y="34202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head -n 10 </a:t>
            </a:r>
            <a:r>
              <a:rPr lang="en" sz="1333" b="1" dirty="0" err="1">
                <a:solidFill>
                  <a:srgbClr val="333333"/>
                </a:solidFill>
                <a:highlight>
                  <a:srgbClr val="FFFFFF"/>
                </a:highlight>
                <a:latin typeface="Consolas"/>
                <a:ea typeface="Consolas"/>
                <a:cs typeface="Consolas"/>
                <a:sym typeface="Consolas"/>
              </a:rPr>
              <a:t>test.txt</a:t>
            </a:r>
            <a:endParaRPr lang="en" sz="1333" b="1" dirty="0">
              <a:solidFill>
                <a:srgbClr val="333333"/>
              </a:solidFill>
              <a:highlight>
                <a:srgbClr val="FFFFFF"/>
              </a:highlight>
              <a:latin typeface="Consolas"/>
              <a:ea typeface="Consolas"/>
              <a:cs typeface="Consolas"/>
              <a:sym typeface="Consolas"/>
            </a:endParaRPr>
          </a:p>
          <a:p>
            <a:r>
              <a:rPr lang="en" sz="1333" b="1" dirty="0">
                <a:solidFill>
                  <a:srgbClr val="333333"/>
                </a:solidFill>
                <a:highlight>
                  <a:srgbClr val="FFFFFF"/>
                </a:highlight>
                <a:latin typeface="Consolas"/>
                <a:ea typeface="Consolas"/>
                <a:cs typeface="Consolas"/>
                <a:sym typeface="Consolas"/>
              </a:rPr>
              <a:t>(notice how the last line -- line 11 – is not printed here)</a:t>
            </a:r>
            <a:endParaRPr sz="1333" b="1" dirty="0">
              <a:solidFill>
                <a:srgbClr val="333333"/>
              </a:solidFill>
              <a:highlight>
                <a:srgbClr val="FFFFFF"/>
              </a:highlight>
              <a:latin typeface="Consolas"/>
              <a:ea typeface="Consolas"/>
              <a:cs typeface="Consolas"/>
              <a:sym typeface="Consolas"/>
            </a:endParaRPr>
          </a:p>
        </p:txBody>
      </p:sp>
      <p:sp>
        <p:nvSpPr>
          <p:cNvPr id="9" name="TextBox 8">
            <a:extLst>
              <a:ext uri="{FF2B5EF4-FFF2-40B4-BE49-F238E27FC236}">
                <a16:creationId xmlns:a16="http://schemas.microsoft.com/office/drawing/2014/main" id="{BD08421D-88B5-7A46-9EB2-03F6118A4A6E}"/>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3907734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7"/>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a:t>The </a:t>
            </a:r>
            <a:r>
              <a:rPr lang="en">
                <a:solidFill>
                  <a:srgbClr val="38761D"/>
                </a:solidFill>
                <a:latin typeface="Consolas"/>
                <a:ea typeface="Consolas"/>
                <a:cs typeface="Consolas"/>
                <a:sym typeface="Consolas"/>
              </a:rPr>
              <a:t>head</a:t>
            </a:r>
            <a:r>
              <a:rPr lang="en"/>
              <a:t> command</a:t>
            </a:r>
            <a:endParaRPr/>
          </a:p>
          <a:p>
            <a:r>
              <a:rPr lang="en" sz="2400"/>
              <a:t>(peak at the first n lines in an input file or stream)</a:t>
            </a:r>
            <a:endParaRPr sz="2400"/>
          </a:p>
        </p:txBody>
      </p:sp>
      <p:sp>
        <p:nvSpPr>
          <p:cNvPr id="859" name="Google Shape;859;p47"/>
          <p:cNvSpPr txBox="1"/>
          <p:nvPr/>
        </p:nvSpPr>
        <p:spPr>
          <a:xfrm>
            <a:off x="216333" y="1956921"/>
            <a:ext cx="4910000" cy="21400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rgbClr val="FFFFFF"/>
                </a:highlight>
                <a:latin typeface="Consolas"/>
                <a:ea typeface="Consolas"/>
                <a:cs typeface="Consolas"/>
                <a:sym typeface="Consolas"/>
              </a:rPr>
              <a:t>Hello world!</a:t>
            </a:r>
          </a:p>
          <a:p>
            <a:pPr>
              <a:buClr>
                <a:schemeClr val="dk1"/>
              </a:buClr>
              <a:buSzPts val="1100"/>
            </a:pPr>
            <a:r>
              <a:rPr lang="en-US" sz="1200" dirty="0">
                <a:solidFill>
                  <a:srgbClr val="333333"/>
                </a:solidFill>
                <a:highlight>
                  <a:srgbClr val="FFFFFF"/>
                </a:highlight>
                <a:latin typeface="Consolas"/>
                <a:ea typeface="Consolas"/>
                <a:cs typeface="Consolas"/>
                <a:sym typeface="Consolas"/>
              </a:rPr>
              <a:t>1</a:t>
            </a:r>
          </a:p>
          <a:p>
            <a:pPr>
              <a:buClr>
                <a:schemeClr val="dk1"/>
              </a:buClr>
              <a:buSzPts val="1100"/>
            </a:pPr>
            <a:r>
              <a:rPr lang="en-US" sz="1200" dirty="0">
                <a:solidFill>
                  <a:srgbClr val="333333"/>
                </a:solidFill>
                <a:highlight>
                  <a:srgbClr val="FFFFFF"/>
                </a:highlight>
                <a:latin typeface="Consolas"/>
                <a:ea typeface="Consolas"/>
                <a:cs typeface="Consolas"/>
                <a:sym typeface="Consolas"/>
              </a:rPr>
              <a:t>2</a:t>
            </a:r>
          </a:p>
          <a:p>
            <a:pPr>
              <a:buClr>
                <a:schemeClr val="dk1"/>
              </a:buClr>
              <a:buSzPts val="1100"/>
            </a:pPr>
            <a:r>
              <a:rPr lang="en-US" sz="1200" dirty="0">
                <a:solidFill>
                  <a:srgbClr val="333333"/>
                </a:solidFill>
                <a:highlight>
                  <a:srgbClr val="FFFFFF"/>
                </a:highlight>
                <a:latin typeface="Consolas"/>
                <a:ea typeface="Consolas"/>
                <a:cs typeface="Consolas"/>
                <a:sym typeface="Consolas"/>
              </a:rPr>
              <a:t>3</a:t>
            </a:r>
          </a:p>
          <a:p>
            <a:pPr>
              <a:buClr>
                <a:schemeClr val="dk1"/>
              </a:buClr>
              <a:buSzPts val="1100"/>
            </a:pPr>
            <a:r>
              <a:rPr lang="en-US" sz="1200" dirty="0">
                <a:solidFill>
                  <a:srgbClr val="333333"/>
                </a:solidFill>
                <a:highlight>
                  <a:srgbClr val="FFFFFF"/>
                </a:highlight>
                <a:latin typeface="Consolas"/>
                <a:ea typeface="Consolas"/>
                <a:cs typeface="Consolas"/>
                <a:sym typeface="Consolas"/>
              </a:rPr>
              <a:t>4</a:t>
            </a:r>
          </a:p>
          <a:p>
            <a:pPr>
              <a:buClr>
                <a:schemeClr val="dk1"/>
              </a:buClr>
              <a:buSzPts val="1100"/>
            </a:pPr>
            <a:r>
              <a:rPr lang="en-US" sz="1200" dirty="0">
                <a:solidFill>
                  <a:srgbClr val="333333"/>
                </a:solidFill>
                <a:highlight>
                  <a:srgbClr val="FFFFFF"/>
                </a:highlight>
                <a:latin typeface="Consolas"/>
                <a:ea typeface="Consolas"/>
                <a:cs typeface="Consolas"/>
                <a:sym typeface="Consolas"/>
              </a:rPr>
              <a:t>5</a:t>
            </a:r>
          </a:p>
          <a:p>
            <a:pPr>
              <a:buClr>
                <a:schemeClr val="dk1"/>
              </a:buClr>
              <a:buSzPts val="1100"/>
            </a:pPr>
            <a:r>
              <a:rPr lang="en-US" sz="1200" dirty="0">
                <a:solidFill>
                  <a:srgbClr val="333333"/>
                </a:solidFill>
                <a:highlight>
                  <a:srgbClr val="FFFFFF"/>
                </a:highlight>
                <a:latin typeface="Consolas"/>
                <a:ea typeface="Consolas"/>
                <a:cs typeface="Consolas"/>
                <a:sym typeface="Consolas"/>
              </a:rPr>
              <a:t>6</a:t>
            </a:r>
          </a:p>
          <a:p>
            <a:pPr>
              <a:buClr>
                <a:schemeClr val="dk1"/>
              </a:buClr>
              <a:buSzPts val="1100"/>
            </a:pPr>
            <a:r>
              <a:rPr lang="en-US" sz="1200" dirty="0">
                <a:solidFill>
                  <a:srgbClr val="333333"/>
                </a:solidFill>
                <a:highlight>
                  <a:srgbClr val="FFFFFF"/>
                </a:highlight>
                <a:latin typeface="Consolas"/>
                <a:ea typeface="Consolas"/>
                <a:cs typeface="Consolas"/>
                <a:sym typeface="Consolas"/>
              </a:rPr>
              <a:t>7</a:t>
            </a:r>
          </a:p>
          <a:p>
            <a:pPr>
              <a:buClr>
                <a:schemeClr val="dk1"/>
              </a:buClr>
              <a:buSzPts val="1100"/>
            </a:pPr>
            <a:r>
              <a:rPr lang="en-US" sz="1200" dirty="0">
                <a:solidFill>
                  <a:srgbClr val="333333"/>
                </a:solidFill>
                <a:highlight>
                  <a:srgbClr val="FFFFFF"/>
                </a:highlight>
                <a:latin typeface="Consolas"/>
                <a:ea typeface="Consolas"/>
                <a:cs typeface="Consolas"/>
                <a:sym typeface="Consolas"/>
              </a:rPr>
              <a:t>8</a:t>
            </a:r>
          </a:p>
          <a:p>
            <a:pPr>
              <a:buClr>
                <a:schemeClr val="dk1"/>
              </a:buClr>
              <a:buSzPts val="1100"/>
            </a:pPr>
            <a:r>
              <a:rPr lang="en-US" sz="1200" dirty="0">
                <a:solidFill>
                  <a:srgbClr val="333333"/>
                </a:solidFill>
                <a:highlight>
                  <a:srgbClr val="FFFFFF"/>
                </a:highlight>
                <a:latin typeface="Consolas"/>
                <a:ea typeface="Consolas"/>
                <a:cs typeface="Consolas"/>
                <a:sym typeface="Consolas"/>
              </a:rPr>
              <a:t>9</a:t>
            </a:r>
          </a:p>
          <a:p>
            <a:pPr>
              <a:buClr>
                <a:schemeClr val="dk1"/>
              </a:buClr>
              <a:buSzPts val="1100"/>
            </a:pPr>
            <a:r>
              <a:rPr lang="en-US" sz="1200" dirty="0">
                <a:solidFill>
                  <a:srgbClr val="333333"/>
                </a:solidFill>
                <a:highlight>
                  <a:srgbClr val="FFFFFF"/>
                </a:highlight>
                <a:latin typeface="Consolas"/>
                <a:ea typeface="Consolas"/>
                <a:cs typeface="Consolas"/>
                <a:sym typeface="Consolas"/>
              </a:rPr>
              <a:t>Goodbye world!</a:t>
            </a:r>
          </a:p>
        </p:txBody>
      </p:sp>
      <p:sp>
        <p:nvSpPr>
          <p:cNvPr id="860" name="Google Shape;860;p47"/>
          <p:cNvSpPr txBox="1"/>
          <p:nvPr/>
        </p:nvSpPr>
        <p:spPr>
          <a:xfrm>
            <a:off x="203200" y="12866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The contents of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p:txBody>
      </p:sp>
      <p:sp>
        <p:nvSpPr>
          <p:cNvPr id="861" name="Google Shape;861;p47"/>
          <p:cNvSpPr txBox="1"/>
          <p:nvPr/>
        </p:nvSpPr>
        <p:spPr>
          <a:xfrm>
            <a:off x="6515533" y="2030200"/>
            <a:ext cx="4910000" cy="11084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chemeClr val="lt1"/>
                </a:highlight>
                <a:latin typeface="Consolas"/>
                <a:ea typeface="Consolas"/>
                <a:cs typeface="Consolas"/>
                <a:sym typeface="Consolas"/>
              </a:rPr>
              <a:t>Hello world!</a:t>
            </a:r>
          </a:p>
          <a:p>
            <a:pPr>
              <a:buClr>
                <a:schemeClr val="dk1"/>
              </a:buClr>
              <a:buSzPts val="1100"/>
            </a:pPr>
            <a:r>
              <a:rPr lang="en-US" sz="1200" dirty="0">
                <a:solidFill>
                  <a:srgbClr val="333333"/>
                </a:solidFill>
                <a:highlight>
                  <a:schemeClr val="lt1"/>
                </a:highlight>
                <a:latin typeface="Consolas"/>
                <a:ea typeface="Consolas"/>
                <a:cs typeface="Consolas"/>
                <a:sym typeface="Consolas"/>
              </a:rPr>
              <a:t>1</a:t>
            </a:r>
          </a:p>
          <a:p>
            <a:pPr>
              <a:buClr>
                <a:schemeClr val="dk1"/>
              </a:buClr>
              <a:buSzPts val="1100"/>
            </a:pPr>
            <a:r>
              <a:rPr lang="en-US" sz="1200" dirty="0">
                <a:solidFill>
                  <a:srgbClr val="333333"/>
                </a:solidFill>
                <a:highlight>
                  <a:schemeClr val="lt1"/>
                </a:highlight>
                <a:latin typeface="Consolas"/>
                <a:ea typeface="Consolas"/>
                <a:cs typeface="Consolas"/>
                <a:sym typeface="Consolas"/>
              </a:rPr>
              <a:t>2</a:t>
            </a:r>
          </a:p>
          <a:p>
            <a:pPr>
              <a:buClr>
                <a:schemeClr val="dk1"/>
              </a:buClr>
              <a:buSzPts val="1100"/>
            </a:pPr>
            <a:r>
              <a:rPr lang="en-US" sz="1200" dirty="0">
                <a:solidFill>
                  <a:srgbClr val="333333"/>
                </a:solidFill>
                <a:highlight>
                  <a:schemeClr val="lt1"/>
                </a:highlight>
                <a:latin typeface="Consolas"/>
                <a:ea typeface="Consolas"/>
                <a:cs typeface="Consolas"/>
                <a:sym typeface="Consolas"/>
              </a:rPr>
              <a:t>3</a:t>
            </a:r>
          </a:p>
          <a:p>
            <a:pPr>
              <a:buClr>
                <a:schemeClr val="dk1"/>
              </a:buClr>
              <a:buSzPts val="1100"/>
            </a:pPr>
            <a:r>
              <a:rPr lang="en-US" sz="1200" dirty="0">
                <a:solidFill>
                  <a:srgbClr val="333333"/>
                </a:solidFill>
                <a:highlight>
                  <a:schemeClr val="lt1"/>
                </a:highlight>
                <a:latin typeface="Consolas"/>
                <a:ea typeface="Consolas"/>
                <a:cs typeface="Consolas"/>
                <a:sym typeface="Consolas"/>
              </a:rPr>
              <a:t>4</a:t>
            </a:r>
          </a:p>
        </p:txBody>
      </p:sp>
      <p:sp>
        <p:nvSpPr>
          <p:cNvPr id="862" name="Google Shape;862;p47"/>
          <p:cNvSpPr txBox="1"/>
          <p:nvPr/>
        </p:nvSpPr>
        <p:spPr>
          <a:xfrm>
            <a:off x="6502400" y="12866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head -n 5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p:txBody>
      </p:sp>
      <p:sp>
        <p:nvSpPr>
          <p:cNvPr id="863" name="Google Shape;863;p47"/>
          <p:cNvSpPr txBox="1"/>
          <p:nvPr/>
        </p:nvSpPr>
        <p:spPr>
          <a:xfrm>
            <a:off x="6515533" y="4172200"/>
            <a:ext cx="4910000" cy="21400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chemeClr val="lt1"/>
                </a:highlight>
                <a:latin typeface="Consolas"/>
                <a:ea typeface="Consolas"/>
                <a:cs typeface="Consolas"/>
                <a:sym typeface="Consolas"/>
              </a:rPr>
              <a:t>Hello world!</a:t>
            </a:r>
          </a:p>
          <a:p>
            <a:pPr>
              <a:buClr>
                <a:schemeClr val="dk1"/>
              </a:buClr>
              <a:buSzPts val="1100"/>
            </a:pPr>
            <a:r>
              <a:rPr lang="en-US" sz="1200" dirty="0">
                <a:solidFill>
                  <a:srgbClr val="333333"/>
                </a:solidFill>
                <a:highlight>
                  <a:schemeClr val="lt1"/>
                </a:highlight>
                <a:latin typeface="Consolas"/>
                <a:ea typeface="Consolas"/>
                <a:cs typeface="Consolas"/>
                <a:sym typeface="Consolas"/>
              </a:rPr>
              <a:t>1</a:t>
            </a:r>
          </a:p>
          <a:p>
            <a:pPr>
              <a:buClr>
                <a:schemeClr val="dk1"/>
              </a:buClr>
              <a:buSzPts val="1100"/>
            </a:pPr>
            <a:r>
              <a:rPr lang="en-US" sz="1200" dirty="0">
                <a:solidFill>
                  <a:srgbClr val="333333"/>
                </a:solidFill>
                <a:highlight>
                  <a:schemeClr val="lt1"/>
                </a:highlight>
                <a:latin typeface="Consolas"/>
                <a:ea typeface="Consolas"/>
                <a:cs typeface="Consolas"/>
                <a:sym typeface="Consolas"/>
              </a:rPr>
              <a:t>2</a:t>
            </a:r>
          </a:p>
          <a:p>
            <a:pPr>
              <a:buClr>
                <a:schemeClr val="dk1"/>
              </a:buClr>
              <a:buSzPts val="1100"/>
            </a:pPr>
            <a:r>
              <a:rPr lang="en-US" sz="1200" dirty="0">
                <a:solidFill>
                  <a:srgbClr val="333333"/>
                </a:solidFill>
                <a:highlight>
                  <a:schemeClr val="lt1"/>
                </a:highlight>
                <a:latin typeface="Consolas"/>
                <a:ea typeface="Consolas"/>
                <a:cs typeface="Consolas"/>
                <a:sym typeface="Consolas"/>
              </a:rPr>
              <a:t>3</a:t>
            </a:r>
          </a:p>
          <a:p>
            <a:pPr>
              <a:buClr>
                <a:schemeClr val="dk1"/>
              </a:buClr>
              <a:buSzPts val="1100"/>
            </a:pPr>
            <a:r>
              <a:rPr lang="en-US" sz="1200" dirty="0">
                <a:solidFill>
                  <a:srgbClr val="333333"/>
                </a:solidFill>
                <a:highlight>
                  <a:schemeClr val="lt1"/>
                </a:highlight>
                <a:latin typeface="Consolas"/>
                <a:ea typeface="Consolas"/>
                <a:cs typeface="Consolas"/>
                <a:sym typeface="Consolas"/>
              </a:rPr>
              <a:t>4</a:t>
            </a:r>
          </a:p>
          <a:p>
            <a:pPr>
              <a:buClr>
                <a:schemeClr val="dk1"/>
              </a:buClr>
              <a:buSzPts val="1100"/>
            </a:pPr>
            <a:r>
              <a:rPr lang="en-US" sz="1200" dirty="0">
                <a:solidFill>
                  <a:srgbClr val="333333"/>
                </a:solidFill>
                <a:highlight>
                  <a:schemeClr val="lt1"/>
                </a:highlight>
                <a:latin typeface="Consolas"/>
                <a:ea typeface="Consolas"/>
                <a:cs typeface="Consolas"/>
                <a:sym typeface="Consolas"/>
              </a:rPr>
              <a:t>5</a:t>
            </a:r>
          </a:p>
          <a:p>
            <a:pPr>
              <a:buClr>
                <a:schemeClr val="dk1"/>
              </a:buClr>
              <a:buSzPts val="1100"/>
            </a:pPr>
            <a:r>
              <a:rPr lang="en-US" sz="1200" dirty="0">
                <a:solidFill>
                  <a:srgbClr val="333333"/>
                </a:solidFill>
                <a:highlight>
                  <a:schemeClr val="lt1"/>
                </a:highlight>
                <a:latin typeface="Consolas"/>
                <a:ea typeface="Consolas"/>
                <a:cs typeface="Consolas"/>
                <a:sym typeface="Consolas"/>
              </a:rPr>
              <a:t>6</a:t>
            </a:r>
          </a:p>
          <a:p>
            <a:pPr>
              <a:buClr>
                <a:schemeClr val="dk1"/>
              </a:buClr>
              <a:buSzPts val="1100"/>
            </a:pPr>
            <a:r>
              <a:rPr lang="en-US" sz="1200" dirty="0">
                <a:solidFill>
                  <a:srgbClr val="333333"/>
                </a:solidFill>
                <a:highlight>
                  <a:schemeClr val="lt1"/>
                </a:highlight>
                <a:latin typeface="Consolas"/>
                <a:ea typeface="Consolas"/>
                <a:cs typeface="Consolas"/>
                <a:sym typeface="Consolas"/>
              </a:rPr>
              <a:t>7</a:t>
            </a:r>
          </a:p>
          <a:p>
            <a:pPr>
              <a:buClr>
                <a:schemeClr val="dk1"/>
              </a:buClr>
              <a:buSzPts val="1100"/>
            </a:pPr>
            <a:r>
              <a:rPr lang="en-US" sz="1200" dirty="0">
                <a:solidFill>
                  <a:srgbClr val="333333"/>
                </a:solidFill>
                <a:highlight>
                  <a:schemeClr val="lt1"/>
                </a:highlight>
                <a:latin typeface="Consolas"/>
                <a:ea typeface="Consolas"/>
                <a:cs typeface="Consolas"/>
                <a:sym typeface="Consolas"/>
              </a:rPr>
              <a:t>8</a:t>
            </a:r>
          </a:p>
          <a:p>
            <a:pPr>
              <a:buClr>
                <a:schemeClr val="dk1"/>
              </a:buClr>
              <a:buSzPts val="1100"/>
            </a:pPr>
            <a:r>
              <a:rPr lang="en-US" sz="1200" dirty="0">
                <a:solidFill>
                  <a:srgbClr val="333333"/>
                </a:solidFill>
                <a:highlight>
                  <a:schemeClr val="lt1"/>
                </a:highlight>
                <a:latin typeface="Consolas"/>
                <a:ea typeface="Consolas"/>
                <a:cs typeface="Consolas"/>
                <a:sym typeface="Consolas"/>
              </a:rPr>
              <a:t>9</a:t>
            </a:r>
          </a:p>
        </p:txBody>
      </p:sp>
      <p:sp>
        <p:nvSpPr>
          <p:cNvPr id="864" name="Google Shape;864;p47"/>
          <p:cNvSpPr txBox="1"/>
          <p:nvPr/>
        </p:nvSpPr>
        <p:spPr>
          <a:xfrm>
            <a:off x="6502400" y="34202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head -n 10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p:txBody>
      </p:sp>
      <p:sp>
        <p:nvSpPr>
          <p:cNvPr id="865" name="Google Shape;865;p47"/>
          <p:cNvSpPr txBox="1"/>
          <p:nvPr/>
        </p:nvSpPr>
        <p:spPr>
          <a:xfrm rot="-626">
            <a:off x="3937233" y="4925557"/>
            <a:ext cx="2196800" cy="658000"/>
          </a:xfrm>
          <a:prstGeom prst="rect">
            <a:avLst/>
          </a:prstGeom>
          <a:noFill/>
          <a:ln>
            <a:noFill/>
          </a:ln>
        </p:spPr>
        <p:txBody>
          <a:bodyPr spcFirstLastPara="1" wrap="square" lIns="121900" tIns="121900" rIns="121900" bIns="121900" anchor="ctr" anchorCtr="0">
            <a:noAutofit/>
          </a:bodyPr>
          <a:lstStyle/>
          <a:p>
            <a:r>
              <a:rPr lang="en" sz="1600" b="1" dirty="0">
                <a:solidFill>
                  <a:srgbClr val="38761D"/>
                </a:solidFill>
                <a:highlight>
                  <a:schemeClr val="lt1"/>
                </a:highlight>
                <a:latin typeface="Economica"/>
                <a:ea typeface="Economica"/>
                <a:cs typeface="Economica"/>
                <a:sym typeface="Economica"/>
              </a:rPr>
              <a:t>Important!</a:t>
            </a:r>
            <a:endParaRPr sz="1600" b="1" dirty="0">
              <a:solidFill>
                <a:srgbClr val="38761D"/>
              </a:solidFill>
              <a:highlight>
                <a:schemeClr val="lt1"/>
              </a:highlight>
              <a:latin typeface="Economica"/>
              <a:ea typeface="Economica"/>
              <a:cs typeface="Economica"/>
              <a:sym typeface="Economica"/>
            </a:endParaRPr>
          </a:p>
          <a:p>
            <a:endParaRPr sz="2400" b="1" dirty="0">
              <a:solidFill>
                <a:srgbClr val="38761D"/>
              </a:solidFill>
              <a:highlight>
                <a:schemeClr val="lt1"/>
              </a:highlight>
              <a:latin typeface="Economica"/>
              <a:ea typeface="Economica"/>
              <a:cs typeface="Economica"/>
              <a:sym typeface="Economica"/>
            </a:endParaRPr>
          </a:p>
          <a:p>
            <a:r>
              <a:rPr lang="en" sz="1600" b="1" dirty="0">
                <a:solidFill>
                  <a:srgbClr val="38761D"/>
                </a:solidFill>
                <a:highlight>
                  <a:schemeClr val="lt1"/>
                </a:highlight>
                <a:latin typeface="Economica"/>
                <a:ea typeface="Economica"/>
                <a:cs typeface="Economica"/>
                <a:sym typeface="Economica"/>
              </a:rPr>
              <a:t>Each line ends with a special, hidden character called the newline (</a:t>
            </a:r>
            <a:r>
              <a:rPr lang="en" sz="1600" b="1" dirty="0">
                <a:solidFill>
                  <a:srgbClr val="38761D"/>
                </a:solidFill>
                <a:highlight>
                  <a:schemeClr val="lt1"/>
                </a:highlight>
                <a:latin typeface="Consolas"/>
                <a:ea typeface="Consolas"/>
                <a:cs typeface="Consolas"/>
                <a:sym typeface="Consolas"/>
              </a:rPr>
              <a:t>\n</a:t>
            </a:r>
            <a:r>
              <a:rPr lang="en" sz="1600" b="1" dirty="0">
                <a:solidFill>
                  <a:srgbClr val="38761D"/>
                </a:solidFill>
                <a:highlight>
                  <a:schemeClr val="lt1"/>
                </a:highlight>
                <a:latin typeface="Economica"/>
                <a:ea typeface="Economica"/>
                <a:cs typeface="Economica"/>
                <a:sym typeface="Economica"/>
              </a:rPr>
              <a:t>) character.</a:t>
            </a:r>
            <a:endParaRPr sz="1600" b="1" dirty="0">
              <a:solidFill>
                <a:srgbClr val="38761D"/>
              </a:solidFill>
              <a:highlight>
                <a:schemeClr val="lt1"/>
              </a:highlight>
              <a:latin typeface="Economica"/>
              <a:ea typeface="Economica"/>
              <a:cs typeface="Economica"/>
              <a:sym typeface="Economica"/>
            </a:endParaRPr>
          </a:p>
          <a:p>
            <a:endParaRPr sz="2400" b="1" dirty="0">
              <a:solidFill>
                <a:srgbClr val="38761D"/>
              </a:solidFill>
              <a:highlight>
                <a:schemeClr val="lt1"/>
              </a:highlight>
              <a:latin typeface="Economica"/>
              <a:ea typeface="Economica"/>
              <a:cs typeface="Economica"/>
              <a:sym typeface="Economica"/>
            </a:endParaRPr>
          </a:p>
          <a:p>
            <a:r>
              <a:rPr lang="en" b="1" dirty="0">
                <a:solidFill>
                  <a:srgbClr val="38761D"/>
                </a:solidFill>
                <a:highlight>
                  <a:schemeClr val="lt1"/>
                </a:highlight>
                <a:latin typeface="Economica"/>
                <a:ea typeface="Economica"/>
                <a:cs typeface="Economica"/>
                <a:sym typeface="Economica"/>
              </a:rPr>
              <a:t>This is how “head” </a:t>
            </a:r>
            <a:r>
              <a:rPr lang="en" b="1" i="1" dirty="0">
                <a:solidFill>
                  <a:srgbClr val="38761D"/>
                </a:solidFill>
                <a:highlight>
                  <a:schemeClr val="lt1"/>
                </a:highlight>
                <a:latin typeface="Economica"/>
                <a:ea typeface="Economica"/>
                <a:cs typeface="Economica"/>
                <a:sym typeface="Economica"/>
              </a:rPr>
              <a:t>knows</a:t>
            </a:r>
            <a:r>
              <a:rPr lang="en" b="1" dirty="0">
                <a:solidFill>
                  <a:srgbClr val="38761D"/>
                </a:solidFill>
                <a:highlight>
                  <a:schemeClr val="lt1"/>
                </a:highlight>
                <a:latin typeface="Economica"/>
                <a:ea typeface="Economica"/>
                <a:cs typeface="Economica"/>
                <a:sym typeface="Economica"/>
              </a:rPr>
              <a:t> where the lines start and end.</a:t>
            </a:r>
            <a:endParaRPr b="1" dirty="0">
              <a:solidFill>
                <a:srgbClr val="38761D"/>
              </a:solidFill>
              <a:highlight>
                <a:schemeClr val="lt1"/>
              </a:highlight>
              <a:latin typeface="Economica"/>
              <a:ea typeface="Economica"/>
              <a:cs typeface="Economica"/>
              <a:sym typeface="Economica"/>
            </a:endParaRPr>
          </a:p>
        </p:txBody>
      </p:sp>
      <p:cxnSp>
        <p:nvCxnSpPr>
          <p:cNvPr id="866" name="Google Shape;866;p47"/>
          <p:cNvCxnSpPr/>
          <p:nvPr/>
        </p:nvCxnSpPr>
        <p:spPr>
          <a:xfrm rot="10800000">
            <a:off x="3975533" y="3204200"/>
            <a:ext cx="744800" cy="449600"/>
          </a:xfrm>
          <a:prstGeom prst="straightConnector1">
            <a:avLst/>
          </a:prstGeom>
          <a:noFill/>
          <a:ln w="28575" cap="flat" cmpd="sng">
            <a:solidFill>
              <a:srgbClr val="38761D"/>
            </a:solidFill>
            <a:prstDash val="solid"/>
            <a:round/>
            <a:headEnd type="none" w="med" len="med"/>
            <a:tailEnd type="triangle" w="med" len="med"/>
          </a:ln>
        </p:spPr>
      </p:cxnSp>
      <p:sp>
        <p:nvSpPr>
          <p:cNvPr id="867" name="Google Shape;867;p47"/>
          <p:cNvSpPr txBox="1"/>
          <p:nvPr/>
        </p:nvSpPr>
        <p:spPr>
          <a:xfrm>
            <a:off x="3365933" y="1956921"/>
            <a:ext cx="431600" cy="2140000"/>
          </a:xfrm>
          <a:prstGeom prst="rect">
            <a:avLst/>
          </a:prstGeom>
          <a:noFill/>
          <a:ln>
            <a:noFill/>
          </a:ln>
        </p:spPr>
        <p:txBody>
          <a:bodyPr spcFirstLastPara="1" wrap="square" lIns="121900" tIns="121900" rIns="121900" bIns="121900" anchor="ctr" anchorCtr="0">
            <a:noAutofit/>
          </a:bodyPr>
          <a:lstStyle/>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a:p>
            <a:pPr>
              <a:buClr>
                <a:schemeClr val="dk1"/>
              </a:buClr>
              <a:buSzPts val="1100"/>
            </a:pPr>
            <a:r>
              <a:rPr lang="en" sz="1200" dirty="0">
                <a:solidFill>
                  <a:srgbClr val="333333"/>
                </a:solidFill>
                <a:highlight>
                  <a:schemeClr val="lt1"/>
                </a:highlight>
                <a:latin typeface="Consolas"/>
                <a:ea typeface="Consolas"/>
                <a:cs typeface="Consolas"/>
                <a:sym typeface="Consolas"/>
              </a:rPr>
              <a:t>\n</a:t>
            </a:r>
            <a:endParaRPr sz="1200" dirty="0">
              <a:solidFill>
                <a:srgbClr val="333333"/>
              </a:solidFill>
              <a:highlight>
                <a:schemeClr val="lt1"/>
              </a:highlight>
              <a:latin typeface="Consolas"/>
              <a:ea typeface="Consolas"/>
              <a:cs typeface="Consolas"/>
              <a:sym typeface="Consolas"/>
            </a:endParaRPr>
          </a:p>
        </p:txBody>
      </p:sp>
      <p:cxnSp>
        <p:nvCxnSpPr>
          <p:cNvPr id="868" name="Google Shape;868;p47"/>
          <p:cNvCxnSpPr/>
          <p:nvPr/>
        </p:nvCxnSpPr>
        <p:spPr>
          <a:xfrm flipH="1">
            <a:off x="7503167" y="996600"/>
            <a:ext cx="896000" cy="566400"/>
          </a:xfrm>
          <a:prstGeom prst="straightConnector1">
            <a:avLst/>
          </a:prstGeom>
          <a:noFill/>
          <a:ln w="28575" cap="flat" cmpd="sng">
            <a:solidFill>
              <a:srgbClr val="38761D"/>
            </a:solidFill>
            <a:prstDash val="solid"/>
            <a:round/>
            <a:headEnd type="none" w="med" len="med"/>
            <a:tailEnd type="triangle" w="med" len="med"/>
          </a:ln>
        </p:spPr>
      </p:cxnSp>
      <p:sp>
        <p:nvSpPr>
          <p:cNvPr id="869" name="Google Shape;869;p47"/>
          <p:cNvSpPr txBox="1"/>
          <p:nvPr/>
        </p:nvSpPr>
        <p:spPr>
          <a:xfrm rot="-822">
            <a:off x="8549133" y="628209"/>
            <a:ext cx="3347600" cy="658000"/>
          </a:xfrm>
          <a:prstGeom prst="rect">
            <a:avLst/>
          </a:prstGeom>
          <a:noFill/>
          <a:ln>
            <a:noFill/>
          </a:ln>
        </p:spPr>
        <p:txBody>
          <a:bodyPr spcFirstLastPara="1" wrap="square" lIns="121900" tIns="121900" rIns="121900" bIns="121900" anchor="ctr" anchorCtr="0">
            <a:noAutofit/>
          </a:bodyPr>
          <a:lstStyle/>
          <a:p>
            <a:r>
              <a:rPr lang="en" sz="1400" b="1" dirty="0">
                <a:solidFill>
                  <a:srgbClr val="38761D"/>
                </a:solidFill>
                <a:highlight>
                  <a:schemeClr val="lt1"/>
                </a:highlight>
                <a:latin typeface="Economica"/>
                <a:ea typeface="Economica"/>
                <a:cs typeface="Economica"/>
                <a:sym typeface="Economica"/>
              </a:rPr>
              <a:t>-n is an </a:t>
            </a:r>
            <a:r>
              <a:rPr lang="en" sz="1400" b="1" u="sng" dirty="0">
                <a:solidFill>
                  <a:srgbClr val="38761D"/>
                </a:solidFill>
                <a:highlight>
                  <a:schemeClr val="lt1"/>
                </a:highlight>
                <a:latin typeface="Economica"/>
                <a:ea typeface="Economica"/>
                <a:cs typeface="Economica"/>
                <a:sym typeface="Economica"/>
              </a:rPr>
              <a:t>argument</a:t>
            </a:r>
            <a:r>
              <a:rPr lang="en" sz="1400" b="1" dirty="0">
                <a:solidFill>
                  <a:srgbClr val="38761D"/>
                </a:solidFill>
                <a:highlight>
                  <a:schemeClr val="lt1"/>
                </a:highlight>
                <a:latin typeface="Economica"/>
                <a:ea typeface="Economica"/>
                <a:cs typeface="Economica"/>
                <a:sym typeface="Economica"/>
              </a:rPr>
              <a:t> or </a:t>
            </a:r>
            <a:r>
              <a:rPr lang="en" sz="1400" b="1" u="sng" dirty="0">
                <a:solidFill>
                  <a:srgbClr val="38761D"/>
                </a:solidFill>
                <a:highlight>
                  <a:schemeClr val="lt1"/>
                </a:highlight>
                <a:latin typeface="Economica"/>
                <a:ea typeface="Economica"/>
                <a:cs typeface="Economica"/>
                <a:sym typeface="Economica"/>
              </a:rPr>
              <a:t>parameter</a:t>
            </a:r>
            <a:r>
              <a:rPr lang="en" sz="1400" b="1" dirty="0">
                <a:solidFill>
                  <a:srgbClr val="38761D"/>
                </a:solidFill>
                <a:highlight>
                  <a:schemeClr val="lt1"/>
                </a:highlight>
                <a:latin typeface="Economica"/>
                <a:ea typeface="Economica"/>
                <a:cs typeface="Economica"/>
                <a:sym typeface="Economica"/>
              </a:rPr>
              <a:t> to the head command that modulates its behavior. In this case to report the first 5 lines instead of the first 10, which is the </a:t>
            </a:r>
            <a:r>
              <a:rPr lang="en" sz="1400" b="1" u="sng" dirty="0">
                <a:solidFill>
                  <a:srgbClr val="38761D"/>
                </a:solidFill>
                <a:highlight>
                  <a:schemeClr val="lt1"/>
                </a:highlight>
                <a:latin typeface="Economica"/>
                <a:ea typeface="Economica"/>
                <a:cs typeface="Economica"/>
                <a:sym typeface="Economica"/>
              </a:rPr>
              <a:t>default</a:t>
            </a:r>
            <a:r>
              <a:rPr lang="en" sz="1400" b="1" dirty="0">
                <a:solidFill>
                  <a:srgbClr val="38761D"/>
                </a:solidFill>
                <a:highlight>
                  <a:schemeClr val="lt1"/>
                </a:highlight>
                <a:latin typeface="Economica"/>
                <a:ea typeface="Economica"/>
                <a:cs typeface="Economica"/>
                <a:sym typeface="Economica"/>
              </a:rPr>
              <a:t> behavior</a:t>
            </a:r>
            <a:endParaRPr sz="1400" b="1" dirty="0">
              <a:solidFill>
                <a:srgbClr val="38761D"/>
              </a:solidFill>
              <a:highlight>
                <a:schemeClr val="lt1"/>
              </a:highlight>
              <a:latin typeface="Economica"/>
              <a:ea typeface="Economica"/>
              <a:cs typeface="Economica"/>
              <a:sym typeface="Economica"/>
            </a:endParaRPr>
          </a:p>
        </p:txBody>
      </p:sp>
      <p:sp>
        <p:nvSpPr>
          <p:cNvPr id="14" name="TextBox 13">
            <a:extLst>
              <a:ext uri="{FF2B5EF4-FFF2-40B4-BE49-F238E27FC236}">
                <a16:creationId xmlns:a16="http://schemas.microsoft.com/office/drawing/2014/main" id="{ADC50801-F243-804D-A776-2B4BEBD63C30}"/>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684269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653667" y="-619000"/>
            <a:ext cx="10899200" cy="5454400"/>
          </a:xfrm>
          <a:prstGeom prst="rect">
            <a:avLst/>
          </a:prstGeom>
        </p:spPr>
        <p:txBody>
          <a:bodyPr spcFirstLastPara="1" vert="horz" wrap="square" lIns="121900" tIns="121900" rIns="121900" bIns="121900" rtlCol="0" anchor="ctr" anchorCtr="0">
            <a:noAutofit/>
          </a:bodyPr>
          <a:lstStyle/>
          <a:p>
            <a:r>
              <a:rPr lang="en" sz="4400" dirty="0"/>
              <a:t>Convention: The "$" at the beginning of each command represents the shell prompt. Don't copy/paste it.</a:t>
            </a:r>
            <a:endParaRPr sz="4400" dirty="0"/>
          </a:p>
        </p:txBody>
      </p:sp>
      <p:sp>
        <p:nvSpPr>
          <p:cNvPr id="123" name="Google Shape;123;p19"/>
          <p:cNvSpPr txBox="1"/>
          <p:nvPr/>
        </p:nvSpPr>
        <p:spPr>
          <a:xfrm>
            <a:off x="820867" y="4093733"/>
            <a:ext cx="5862400" cy="870400"/>
          </a:xfrm>
          <a:prstGeom prst="rect">
            <a:avLst/>
          </a:prstGeom>
          <a:noFill/>
          <a:ln>
            <a:noFill/>
          </a:ln>
        </p:spPr>
        <p:txBody>
          <a:bodyPr spcFirstLastPara="1" wrap="square" lIns="121900" tIns="121900" rIns="121900" bIns="121900" anchor="ctr" anchorCtr="0">
            <a:noAutofit/>
          </a:bodyPr>
          <a:lstStyle/>
          <a:p>
            <a:r>
              <a:rPr lang="en" sz="3200" b="1">
                <a:solidFill>
                  <a:srgbClr val="333333"/>
                </a:solidFill>
                <a:highlight>
                  <a:srgbClr val="FFFFFF"/>
                </a:highlight>
                <a:latin typeface="Consolas"/>
                <a:ea typeface="Consolas"/>
                <a:cs typeface="Consolas"/>
                <a:sym typeface="Consolas"/>
              </a:rPr>
              <a:t>$ head -n 10 frost.txt</a:t>
            </a:r>
            <a:endParaRPr sz="3200" b="1">
              <a:solidFill>
                <a:srgbClr val="333333"/>
              </a:solidFill>
              <a:highlight>
                <a:srgbClr val="FFFFFF"/>
              </a:highlight>
              <a:latin typeface="Consolas"/>
              <a:ea typeface="Consolas"/>
              <a:cs typeface="Consolas"/>
              <a:sym typeface="Consolas"/>
            </a:endParaRPr>
          </a:p>
        </p:txBody>
      </p:sp>
      <p:cxnSp>
        <p:nvCxnSpPr>
          <p:cNvPr id="124" name="Google Shape;124;p19"/>
          <p:cNvCxnSpPr/>
          <p:nvPr/>
        </p:nvCxnSpPr>
        <p:spPr>
          <a:xfrm rot="10800000">
            <a:off x="1208800" y="4990800"/>
            <a:ext cx="587200" cy="708000"/>
          </a:xfrm>
          <a:prstGeom prst="straightConnector1">
            <a:avLst/>
          </a:prstGeom>
          <a:noFill/>
          <a:ln w="28575" cap="flat" cmpd="sng">
            <a:solidFill>
              <a:srgbClr val="38761D"/>
            </a:solidFill>
            <a:prstDash val="solid"/>
            <a:round/>
            <a:headEnd type="none" w="med" len="med"/>
            <a:tailEnd type="triangle" w="med" len="med"/>
          </a:ln>
        </p:spPr>
      </p:cxnSp>
      <p:sp>
        <p:nvSpPr>
          <p:cNvPr id="5" name="TextBox 4">
            <a:extLst>
              <a:ext uri="{FF2B5EF4-FFF2-40B4-BE49-F238E27FC236}">
                <a16:creationId xmlns:a16="http://schemas.microsoft.com/office/drawing/2014/main" id="{47454C3E-6B15-8247-B2F8-6CCFFC939ABC}"/>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550474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653667" y="600200"/>
            <a:ext cx="9879200" cy="5454400"/>
          </a:xfrm>
          <a:prstGeom prst="rect">
            <a:avLst/>
          </a:prstGeom>
        </p:spPr>
        <p:txBody>
          <a:bodyPr spcFirstLastPara="1" vert="horz" wrap="square" lIns="121900" tIns="121900" rIns="121900" bIns="121900" rtlCol="0" anchor="ctr" anchorCtr="0">
            <a:noAutofit/>
          </a:bodyPr>
          <a:lstStyle/>
          <a:p>
            <a:r>
              <a:rPr lang="en" sz="8000"/>
              <a:t>What do you think the </a:t>
            </a:r>
            <a:r>
              <a:rPr lang="en" sz="8000">
                <a:solidFill>
                  <a:srgbClr val="38761D"/>
                </a:solidFill>
                <a:latin typeface="Consolas"/>
                <a:ea typeface="Consolas"/>
                <a:cs typeface="Consolas"/>
                <a:sym typeface="Consolas"/>
              </a:rPr>
              <a:t>tail</a:t>
            </a:r>
            <a:r>
              <a:rPr lang="en" sz="8000"/>
              <a:t> command does?</a:t>
            </a:r>
            <a:endParaRPr sz="8000"/>
          </a:p>
        </p:txBody>
      </p:sp>
      <p:sp>
        <p:nvSpPr>
          <p:cNvPr id="3" name="TextBox 2">
            <a:extLst>
              <a:ext uri="{FF2B5EF4-FFF2-40B4-BE49-F238E27FC236}">
                <a16:creationId xmlns:a16="http://schemas.microsoft.com/office/drawing/2014/main" id="{2C01CB68-C252-6448-9074-3E5E78B894C7}"/>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5822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F153-8C4C-A24F-801A-EDDB00260E0F}"/>
              </a:ext>
            </a:extLst>
          </p:cNvPr>
          <p:cNvSpPr>
            <a:spLocks noGrp="1"/>
          </p:cNvSpPr>
          <p:nvPr>
            <p:ph type="title"/>
          </p:nvPr>
        </p:nvSpPr>
        <p:spPr/>
        <p:txBody>
          <a:bodyPr/>
          <a:lstStyle/>
          <a:p>
            <a:r>
              <a:rPr lang="en-US" dirty="0"/>
              <a:t>Course Overview and Goals</a:t>
            </a:r>
          </a:p>
        </p:txBody>
      </p:sp>
      <p:sp>
        <p:nvSpPr>
          <p:cNvPr id="3" name="Content Placeholder 2">
            <a:extLst>
              <a:ext uri="{FF2B5EF4-FFF2-40B4-BE49-F238E27FC236}">
                <a16:creationId xmlns:a16="http://schemas.microsoft.com/office/drawing/2014/main" id="{70485534-9F9E-3148-990E-1F7E991F44A3}"/>
              </a:ext>
            </a:extLst>
          </p:cNvPr>
          <p:cNvSpPr>
            <a:spLocks noGrp="1"/>
          </p:cNvSpPr>
          <p:nvPr>
            <p:ph idx="1"/>
          </p:nvPr>
        </p:nvSpPr>
        <p:spPr/>
        <p:txBody>
          <a:bodyPr/>
          <a:lstStyle/>
          <a:p>
            <a:r>
              <a:rPr lang="en-US" dirty="0"/>
              <a:t>Week 1 &amp; 2:</a:t>
            </a:r>
          </a:p>
          <a:p>
            <a:pPr lvl="1"/>
            <a:r>
              <a:rPr lang="en-US" dirty="0"/>
              <a:t>Using the command line for bioinformatics</a:t>
            </a:r>
          </a:p>
          <a:p>
            <a:r>
              <a:rPr lang="en-US" dirty="0"/>
              <a:t>Week 3 &amp; 4:</a:t>
            </a:r>
          </a:p>
          <a:p>
            <a:pPr lvl="1"/>
            <a:r>
              <a:rPr lang="en-US" dirty="0"/>
              <a:t>Basics of programming and writing simple tools in Python</a:t>
            </a:r>
          </a:p>
          <a:p>
            <a:r>
              <a:rPr lang="en-US" dirty="0"/>
              <a:t>Week 5 &amp; 6</a:t>
            </a:r>
          </a:p>
          <a:p>
            <a:pPr lvl="1"/>
            <a:r>
              <a:rPr lang="en-US" dirty="0"/>
              <a:t>Statistics and visualization in R</a:t>
            </a:r>
          </a:p>
        </p:txBody>
      </p:sp>
    </p:spTree>
    <p:extLst>
      <p:ext uri="{BB962C8B-B14F-4D97-AF65-F5344CB8AC3E}">
        <p14:creationId xmlns:p14="http://schemas.microsoft.com/office/powerpoint/2010/main" val="221739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383933" y="398400"/>
            <a:ext cx="11360800" cy="1108400"/>
          </a:xfrm>
          <a:prstGeom prst="rect">
            <a:avLst/>
          </a:prstGeom>
        </p:spPr>
        <p:txBody>
          <a:bodyPr spcFirstLastPara="1" vert="horz" wrap="square" lIns="121900" tIns="121900" rIns="121900" bIns="121900" rtlCol="0" anchor="ctr" anchorCtr="0">
            <a:noAutofit/>
          </a:bodyPr>
          <a:lstStyle/>
          <a:p>
            <a:r>
              <a:rPr lang="en" dirty="0"/>
              <a:t>The </a:t>
            </a:r>
            <a:r>
              <a:rPr lang="en" dirty="0">
                <a:solidFill>
                  <a:srgbClr val="38761D"/>
                </a:solidFill>
                <a:latin typeface="Consolas"/>
                <a:ea typeface="Consolas"/>
                <a:cs typeface="Consolas"/>
                <a:sym typeface="Consolas"/>
              </a:rPr>
              <a:t>cat</a:t>
            </a:r>
            <a:r>
              <a:rPr lang="en" dirty="0"/>
              <a:t> command</a:t>
            </a:r>
            <a:endParaRPr dirty="0"/>
          </a:p>
          <a:p>
            <a:r>
              <a:rPr lang="en" sz="2400" dirty="0"/>
              <a:t>(report every line in an input file or stream)</a:t>
            </a:r>
            <a:endParaRPr sz="2400" dirty="0"/>
          </a:p>
        </p:txBody>
      </p:sp>
      <p:sp>
        <p:nvSpPr>
          <p:cNvPr id="151" name="Google Shape;151;p22"/>
          <p:cNvSpPr txBox="1"/>
          <p:nvPr/>
        </p:nvSpPr>
        <p:spPr>
          <a:xfrm>
            <a:off x="2857933" y="2749800"/>
            <a:ext cx="6412800" cy="2283376"/>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rgbClr val="FFFFFF"/>
                </a:highlight>
                <a:latin typeface="Consolas"/>
                <a:ea typeface="Consolas"/>
                <a:cs typeface="Consolas"/>
                <a:sym typeface="Consolas"/>
              </a:rPr>
              <a:t>Hello world!</a:t>
            </a:r>
          </a:p>
          <a:p>
            <a:pPr>
              <a:buClr>
                <a:schemeClr val="dk1"/>
              </a:buClr>
              <a:buSzPts val="1100"/>
            </a:pPr>
            <a:r>
              <a:rPr lang="en-US" sz="1200" dirty="0">
                <a:solidFill>
                  <a:srgbClr val="333333"/>
                </a:solidFill>
                <a:highlight>
                  <a:srgbClr val="FFFFFF"/>
                </a:highlight>
                <a:latin typeface="Consolas"/>
                <a:ea typeface="Consolas"/>
                <a:cs typeface="Consolas"/>
                <a:sym typeface="Consolas"/>
              </a:rPr>
              <a:t>1</a:t>
            </a:r>
          </a:p>
          <a:p>
            <a:pPr>
              <a:buClr>
                <a:schemeClr val="dk1"/>
              </a:buClr>
              <a:buSzPts val="1100"/>
            </a:pPr>
            <a:r>
              <a:rPr lang="en-US" sz="1200" dirty="0">
                <a:solidFill>
                  <a:srgbClr val="333333"/>
                </a:solidFill>
                <a:highlight>
                  <a:srgbClr val="FFFFFF"/>
                </a:highlight>
                <a:latin typeface="Consolas"/>
                <a:ea typeface="Consolas"/>
                <a:cs typeface="Consolas"/>
                <a:sym typeface="Consolas"/>
              </a:rPr>
              <a:t>2</a:t>
            </a:r>
          </a:p>
          <a:p>
            <a:pPr>
              <a:buClr>
                <a:schemeClr val="dk1"/>
              </a:buClr>
              <a:buSzPts val="1100"/>
            </a:pPr>
            <a:r>
              <a:rPr lang="en-US" sz="1200" dirty="0">
                <a:solidFill>
                  <a:srgbClr val="333333"/>
                </a:solidFill>
                <a:highlight>
                  <a:srgbClr val="FFFFFF"/>
                </a:highlight>
                <a:latin typeface="Consolas"/>
                <a:ea typeface="Consolas"/>
                <a:cs typeface="Consolas"/>
                <a:sym typeface="Consolas"/>
              </a:rPr>
              <a:t>3</a:t>
            </a:r>
          </a:p>
          <a:p>
            <a:pPr>
              <a:buClr>
                <a:schemeClr val="dk1"/>
              </a:buClr>
              <a:buSzPts val="1100"/>
            </a:pPr>
            <a:r>
              <a:rPr lang="en-US" sz="1200" dirty="0">
                <a:solidFill>
                  <a:srgbClr val="333333"/>
                </a:solidFill>
                <a:highlight>
                  <a:srgbClr val="FFFFFF"/>
                </a:highlight>
                <a:latin typeface="Consolas"/>
                <a:ea typeface="Consolas"/>
                <a:cs typeface="Consolas"/>
                <a:sym typeface="Consolas"/>
              </a:rPr>
              <a:t>4</a:t>
            </a:r>
          </a:p>
          <a:p>
            <a:pPr>
              <a:buClr>
                <a:schemeClr val="dk1"/>
              </a:buClr>
              <a:buSzPts val="1100"/>
            </a:pPr>
            <a:r>
              <a:rPr lang="en-US" sz="1200" dirty="0">
                <a:solidFill>
                  <a:srgbClr val="333333"/>
                </a:solidFill>
                <a:highlight>
                  <a:srgbClr val="FFFFFF"/>
                </a:highlight>
                <a:latin typeface="Consolas"/>
                <a:ea typeface="Consolas"/>
                <a:cs typeface="Consolas"/>
                <a:sym typeface="Consolas"/>
              </a:rPr>
              <a:t>5</a:t>
            </a:r>
          </a:p>
          <a:p>
            <a:pPr>
              <a:buClr>
                <a:schemeClr val="dk1"/>
              </a:buClr>
              <a:buSzPts val="1100"/>
            </a:pPr>
            <a:r>
              <a:rPr lang="en-US" sz="1200" dirty="0">
                <a:solidFill>
                  <a:srgbClr val="333333"/>
                </a:solidFill>
                <a:highlight>
                  <a:srgbClr val="FFFFFF"/>
                </a:highlight>
                <a:latin typeface="Consolas"/>
                <a:ea typeface="Consolas"/>
                <a:cs typeface="Consolas"/>
                <a:sym typeface="Consolas"/>
              </a:rPr>
              <a:t>6</a:t>
            </a:r>
          </a:p>
          <a:p>
            <a:pPr>
              <a:buClr>
                <a:schemeClr val="dk1"/>
              </a:buClr>
              <a:buSzPts val="1100"/>
            </a:pPr>
            <a:r>
              <a:rPr lang="en-US" sz="1200" dirty="0">
                <a:solidFill>
                  <a:srgbClr val="333333"/>
                </a:solidFill>
                <a:highlight>
                  <a:srgbClr val="FFFFFF"/>
                </a:highlight>
                <a:latin typeface="Consolas"/>
                <a:ea typeface="Consolas"/>
                <a:cs typeface="Consolas"/>
                <a:sym typeface="Consolas"/>
              </a:rPr>
              <a:t>7</a:t>
            </a:r>
          </a:p>
          <a:p>
            <a:pPr>
              <a:buClr>
                <a:schemeClr val="dk1"/>
              </a:buClr>
              <a:buSzPts val="1100"/>
            </a:pPr>
            <a:r>
              <a:rPr lang="en-US" sz="1200" dirty="0">
                <a:solidFill>
                  <a:srgbClr val="333333"/>
                </a:solidFill>
                <a:highlight>
                  <a:srgbClr val="FFFFFF"/>
                </a:highlight>
                <a:latin typeface="Consolas"/>
                <a:ea typeface="Consolas"/>
                <a:cs typeface="Consolas"/>
                <a:sym typeface="Consolas"/>
              </a:rPr>
              <a:t>8</a:t>
            </a:r>
          </a:p>
          <a:p>
            <a:pPr>
              <a:buClr>
                <a:schemeClr val="dk1"/>
              </a:buClr>
              <a:buSzPts val="1100"/>
            </a:pPr>
            <a:r>
              <a:rPr lang="en-US" sz="1200" dirty="0">
                <a:solidFill>
                  <a:srgbClr val="333333"/>
                </a:solidFill>
                <a:highlight>
                  <a:srgbClr val="FFFFFF"/>
                </a:highlight>
                <a:latin typeface="Consolas"/>
                <a:ea typeface="Consolas"/>
                <a:cs typeface="Consolas"/>
                <a:sym typeface="Consolas"/>
              </a:rPr>
              <a:t>9</a:t>
            </a:r>
          </a:p>
          <a:p>
            <a:pPr>
              <a:buClr>
                <a:schemeClr val="dk1"/>
              </a:buClr>
              <a:buSzPts val="1100"/>
            </a:pPr>
            <a:r>
              <a:rPr lang="en-US" sz="1200" dirty="0">
                <a:solidFill>
                  <a:srgbClr val="333333"/>
                </a:solidFill>
                <a:highlight>
                  <a:srgbClr val="FFFFFF"/>
                </a:highlight>
                <a:latin typeface="Consolas"/>
                <a:ea typeface="Consolas"/>
                <a:cs typeface="Consolas"/>
                <a:sym typeface="Consolas"/>
              </a:rPr>
              <a:t>Goodbye world!</a:t>
            </a:r>
          </a:p>
          <a:p>
            <a:endParaRPr sz="1200" dirty="0">
              <a:solidFill>
                <a:srgbClr val="333333"/>
              </a:solidFill>
              <a:highlight>
                <a:srgbClr val="FFFFFF"/>
              </a:highlight>
              <a:latin typeface="Consolas"/>
              <a:ea typeface="Consolas"/>
              <a:cs typeface="Consolas"/>
              <a:sym typeface="Consolas"/>
            </a:endParaRPr>
          </a:p>
        </p:txBody>
      </p:sp>
      <p:sp>
        <p:nvSpPr>
          <p:cNvPr id="152" name="Google Shape;152;p22"/>
          <p:cNvSpPr txBox="1"/>
          <p:nvPr/>
        </p:nvSpPr>
        <p:spPr>
          <a:xfrm>
            <a:off x="2844800" y="1997833"/>
            <a:ext cx="4000000" cy="870400"/>
          </a:xfrm>
          <a:prstGeom prst="rect">
            <a:avLst/>
          </a:prstGeom>
          <a:noFill/>
          <a:ln>
            <a:noFill/>
          </a:ln>
        </p:spPr>
        <p:txBody>
          <a:bodyPr spcFirstLastPara="1" wrap="square" lIns="121900" tIns="121900" rIns="121900" bIns="121900" anchor="ctr" anchorCtr="0">
            <a:noAutofit/>
          </a:bodyPr>
          <a:lstStyle/>
          <a:p>
            <a:r>
              <a:rPr lang="en" sz="2133" b="1" dirty="0">
                <a:solidFill>
                  <a:srgbClr val="333333"/>
                </a:solidFill>
                <a:highlight>
                  <a:srgbClr val="FFFFFF"/>
                </a:highlight>
                <a:latin typeface="Consolas"/>
                <a:ea typeface="Consolas"/>
                <a:cs typeface="Consolas"/>
                <a:sym typeface="Consolas"/>
              </a:rPr>
              <a:t>$ cat </a:t>
            </a:r>
            <a:r>
              <a:rPr lang="en" sz="2133" b="1" dirty="0" err="1">
                <a:solidFill>
                  <a:srgbClr val="333333"/>
                </a:solidFill>
                <a:highlight>
                  <a:srgbClr val="FFFFFF"/>
                </a:highlight>
                <a:latin typeface="Consolas"/>
                <a:ea typeface="Consolas"/>
                <a:cs typeface="Consolas"/>
                <a:sym typeface="Consolas"/>
              </a:rPr>
              <a:t>test.txt</a:t>
            </a:r>
            <a:endParaRPr sz="2133" b="1" dirty="0">
              <a:solidFill>
                <a:srgbClr val="333333"/>
              </a:solidFill>
              <a:highlight>
                <a:srgbClr val="FFFFFF"/>
              </a:highlight>
              <a:latin typeface="Consolas"/>
              <a:ea typeface="Consolas"/>
              <a:cs typeface="Consolas"/>
              <a:sym typeface="Consolas"/>
            </a:endParaRPr>
          </a:p>
        </p:txBody>
      </p:sp>
      <p:sp>
        <p:nvSpPr>
          <p:cNvPr id="5" name="TextBox 4">
            <a:extLst>
              <a:ext uri="{FF2B5EF4-FFF2-40B4-BE49-F238E27FC236}">
                <a16:creationId xmlns:a16="http://schemas.microsoft.com/office/drawing/2014/main" id="{03679629-93F7-774A-B86A-B0C13AB214B2}"/>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4231529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405613" y="675087"/>
            <a:ext cx="11360800" cy="1108400"/>
          </a:xfrm>
          <a:prstGeom prst="rect">
            <a:avLst/>
          </a:prstGeom>
        </p:spPr>
        <p:txBody>
          <a:bodyPr spcFirstLastPara="1" vert="horz" wrap="square" lIns="121900" tIns="121900" rIns="121900" bIns="121900" rtlCol="0" anchor="ctr" anchorCtr="0">
            <a:noAutofit/>
          </a:bodyPr>
          <a:lstStyle/>
          <a:p>
            <a:r>
              <a:rPr lang="en" sz="5867" dirty="0"/>
              <a:t>The </a:t>
            </a:r>
            <a:r>
              <a:rPr lang="en" sz="5867" dirty="0">
                <a:solidFill>
                  <a:srgbClr val="38761D"/>
                </a:solidFill>
                <a:latin typeface="Consolas"/>
                <a:ea typeface="Consolas"/>
                <a:cs typeface="Consolas"/>
                <a:sym typeface="Consolas"/>
              </a:rPr>
              <a:t>cat</a:t>
            </a:r>
            <a:r>
              <a:rPr lang="en" sz="5867" dirty="0"/>
              <a:t> command: add line numbers with </a:t>
            </a:r>
            <a:r>
              <a:rPr lang="en" sz="5867" dirty="0">
                <a:solidFill>
                  <a:srgbClr val="38761D"/>
                </a:solidFill>
                <a:latin typeface="Consolas"/>
                <a:ea typeface="Consolas"/>
                <a:cs typeface="Consolas"/>
                <a:sym typeface="Consolas"/>
              </a:rPr>
              <a:t>-n</a:t>
            </a:r>
            <a:endParaRPr sz="5867" dirty="0">
              <a:solidFill>
                <a:srgbClr val="38761D"/>
              </a:solidFill>
              <a:latin typeface="Consolas"/>
              <a:ea typeface="Consolas"/>
              <a:cs typeface="Consolas"/>
              <a:sym typeface="Consolas"/>
            </a:endParaRPr>
          </a:p>
          <a:p>
            <a:r>
              <a:rPr lang="en" sz="2400" dirty="0"/>
              <a:t>(report every line in an input file or stream)</a:t>
            </a:r>
            <a:endParaRPr sz="2400" dirty="0"/>
          </a:p>
        </p:txBody>
      </p:sp>
      <p:sp>
        <p:nvSpPr>
          <p:cNvPr id="158" name="Google Shape;158;p23"/>
          <p:cNvSpPr txBox="1"/>
          <p:nvPr/>
        </p:nvSpPr>
        <p:spPr>
          <a:xfrm>
            <a:off x="2857933" y="2749800"/>
            <a:ext cx="7713600" cy="2829600"/>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rgbClr val="FFFFFF"/>
                </a:highlight>
                <a:latin typeface="Consolas"/>
                <a:ea typeface="Consolas"/>
                <a:cs typeface="Consolas"/>
                <a:sym typeface="Consolas"/>
              </a:rPr>
              <a:t>1	Hello world!</a:t>
            </a:r>
          </a:p>
          <a:p>
            <a:pPr>
              <a:buClr>
                <a:schemeClr val="dk1"/>
              </a:buClr>
              <a:buSzPts val="1100"/>
            </a:pPr>
            <a:r>
              <a:rPr lang="en-US" sz="1200" dirty="0">
                <a:solidFill>
                  <a:srgbClr val="333333"/>
                </a:solidFill>
                <a:highlight>
                  <a:srgbClr val="FFFFFF"/>
                </a:highlight>
                <a:latin typeface="Consolas"/>
                <a:ea typeface="Consolas"/>
                <a:cs typeface="Consolas"/>
                <a:sym typeface="Consolas"/>
              </a:rPr>
              <a:t>2	1</a:t>
            </a:r>
          </a:p>
          <a:p>
            <a:pPr>
              <a:buClr>
                <a:schemeClr val="dk1"/>
              </a:buClr>
              <a:buSzPts val="1100"/>
            </a:pPr>
            <a:r>
              <a:rPr lang="en-US" sz="1200" dirty="0">
                <a:solidFill>
                  <a:srgbClr val="333333"/>
                </a:solidFill>
                <a:highlight>
                  <a:srgbClr val="FFFFFF"/>
                </a:highlight>
                <a:latin typeface="Consolas"/>
                <a:ea typeface="Consolas"/>
                <a:cs typeface="Consolas"/>
                <a:sym typeface="Consolas"/>
              </a:rPr>
              <a:t>3	2	</a:t>
            </a:r>
          </a:p>
          <a:p>
            <a:pPr>
              <a:buClr>
                <a:schemeClr val="dk1"/>
              </a:buClr>
              <a:buSzPts val="1100"/>
            </a:pPr>
            <a:r>
              <a:rPr lang="en-US" sz="1200" dirty="0">
                <a:solidFill>
                  <a:srgbClr val="333333"/>
                </a:solidFill>
                <a:highlight>
                  <a:srgbClr val="FFFFFF"/>
                </a:highlight>
                <a:latin typeface="Consolas"/>
                <a:ea typeface="Consolas"/>
                <a:cs typeface="Consolas"/>
                <a:sym typeface="Consolas"/>
              </a:rPr>
              <a:t>4	3</a:t>
            </a:r>
          </a:p>
          <a:p>
            <a:pPr>
              <a:buClr>
                <a:schemeClr val="dk1"/>
              </a:buClr>
              <a:buSzPts val="1100"/>
            </a:pPr>
            <a:r>
              <a:rPr lang="en-US" sz="1200" dirty="0">
                <a:solidFill>
                  <a:srgbClr val="333333"/>
                </a:solidFill>
                <a:highlight>
                  <a:srgbClr val="FFFFFF"/>
                </a:highlight>
                <a:latin typeface="Consolas"/>
                <a:ea typeface="Consolas"/>
                <a:cs typeface="Consolas"/>
                <a:sym typeface="Consolas"/>
              </a:rPr>
              <a:t>5	4</a:t>
            </a:r>
          </a:p>
          <a:p>
            <a:pPr>
              <a:buClr>
                <a:schemeClr val="dk1"/>
              </a:buClr>
              <a:buSzPts val="1100"/>
            </a:pPr>
            <a:r>
              <a:rPr lang="en-US" sz="1200" dirty="0">
                <a:solidFill>
                  <a:srgbClr val="333333"/>
                </a:solidFill>
                <a:highlight>
                  <a:srgbClr val="FFFFFF"/>
                </a:highlight>
                <a:latin typeface="Consolas"/>
                <a:ea typeface="Consolas"/>
                <a:cs typeface="Consolas"/>
                <a:sym typeface="Consolas"/>
              </a:rPr>
              <a:t>6	5</a:t>
            </a:r>
          </a:p>
          <a:p>
            <a:pPr>
              <a:buClr>
                <a:schemeClr val="dk1"/>
              </a:buClr>
              <a:buSzPts val="1100"/>
            </a:pPr>
            <a:r>
              <a:rPr lang="en-US" sz="1200" dirty="0">
                <a:solidFill>
                  <a:srgbClr val="333333"/>
                </a:solidFill>
                <a:highlight>
                  <a:srgbClr val="FFFFFF"/>
                </a:highlight>
                <a:latin typeface="Consolas"/>
                <a:ea typeface="Consolas"/>
                <a:cs typeface="Consolas"/>
                <a:sym typeface="Consolas"/>
              </a:rPr>
              <a:t>7	6</a:t>
            </a:r>
          </a:p>
          <a:p>
            <a:pPr>
              <a:buClr>
                <a:schemeClr val="dk1"/>
              </a:buClr>
              <a:buSzPts val="1100"/>
            </a:pPr>
            <a:r>
              <a:rPr lang="en-US" sz="1200" dirty="0">
                <a:solidFill>
                  <a:srgbClr val="333333"/>
                </a:solidFill>
                <a:highlight>
                  <a:srgbClr val="FFFFFF"/>
                </a:highlight>
                <a:latin typeface="Consolas"/>
                <a:ea typeface="Consolas"/>
                <a:cs typeface="Consolas"/>
                <a:sym typeface="Consolas"/>
              </a:rPr>
              <a:t>8	7</a:t>
            </a:r>
          </a:p>
          <a:p>
            <a:pPr>
              <a:buClr>
                <a:schemeClr val="dk1"/>
              </a:buClr>
              <a:buSzPts val="1100"/>
            </a:pPr>
            <a:r>
              <a:rPr lang="en-US" sz="1200" dirty="0">
                <a:solidFill>
                  <a:srgbClr val="333333"/>
                </a:solidFill>
                <a:highlight>
                  <a:srgbClr val="FFFFFF"/>
                </a:highlight>
                <a:latin typeface="Consolas"/>
                <a:ea typeface="Consolas"/>
                <a:cs typeface="Consolas"/>
                <a:sym typeface="Consolas"/>
              </a:rPr>
              <a:t>9	8</a:t>
            </a:r>
          </a:p>
          <a:p>
            <a:pPr>
              <a:buClr>
                <a:schemeClr val="dk1"/>
              </a:buClr>
              <a:buSzPts val="1100"/>
            </a:pPr>
            <a:r>
              <a:rPr lang="en-US" sz="1200" dirty="0">
                <a:solidFill>
                  <a:srgbClr val="333333"/>
                </a:solidFill>
                <a:highlight>
                  <a:srgbClr val="FFFFFF"/>
                </a:highlight>
                <a:latin typeface="Consolas"/>
                <a:ea typeface="Consolas"/>
                <a:cs typeface="Consolas"/>
                <a:sym typeface="Consolas"/>
              </a:rPr>
              <a:t>10	9</a:t>
            </a:r>
          </a:p>
          <a:p>
            <a:pPr>
              <a:buClr>
                <a:schemeClr val="dk1"/>
              </a:buClr>
              <a:buSzPts val="1100"/>
            </a:pPr>
            <a:r>
              <a:rPr lang="en-US" sz="1200" dirty="0">
                <a:solidFill>
                  <a:srgbClr val="333333"/>
                </a:solidFill>
                <a:highlight>
                  <a:srgbClr val="FFFFFF"/>
                </a:highlight>
                <a:latin typeface="Consolas"/>
                <a:ea typeface="Consolas"/>
                <a:cs typeface="Consolas"/>
                <a:sym typeface="Consolas"/>
              </a:rPr>
              <a:t>11	Goodbye world!</a:t>
            </a:r>
          </a:p>
          <a:p>
            <a:pPr>
              <a:buClr>
                <a:schemeClr val="dk1"/>
              </a:buClr>
              <a:buSzPts val="1100"/>
            </a:pPr>
            <a:endParaRPr sz="1200" dirty="0">
              <a:solidFill>
                <a:srgbClr val="333333"/>
              </a:solidFill>
              <a:highlight>
                <a:srgbClr val="FFFFFF"/>
              </a:highlight>
              <a:latin typeface="Consolas"/>
              <a:ea typeface="Consolas"/>
              <a:cs typeface="Consolas"/>
              <a:sym typeface="Consolas"/>
            </a:endParaRPr>
          </a:p>
        </p:txBody>
      </p:sp>
      <p:sp>
        <p:nvSpPr>
          <p:cNvPr id="159" name="Google Shape;159;p23"/>
          <p:cNvSpPr txBox="1"/>
          <p:nvPr/>
        </p:nvSpPr>
        <p:spPr>
          <a:xfrm>
            <a:off x="2844800" y="1997833"/>
            <a:ext cx="4000000" cy="870400"/>
          </a:xfrm>
          <a:prstGeom prst="rect">
            <a:avLst/>
          </a:prstGeom>
          <a:noFill/>
          <a:ln>
            <a:noFill/>
          </a:ln>
        </p:spPr>
        <p:txBody>
          <a:bodyPr spcFirstLastPara="1" wrap="square" lIns="121900" tIns="121900" rIns="121900" bIns="121900" anchor="ctr" anchorCtr="0">
            <a:noAutofit/>
          </a:bodyPr>
          <a:lstStyle/>
          <a:p>
            <a:r>
              <a:rPr lang="en" sz="2133" b="1" dirty="0">
                <a:solidFill>
                  <a:srgbClr val="333333"/>
                </a:solidFill>
                <a:highlight>
                  <a:srgbClr val="FFFFFF"/>
                </a:highlight>
                <a:latin typeface="Consolas"/>
                <a:ea typeface="Consolas"/>
                <a:cs typeface="Consolas"/>
                <a:sym typeface="Consolas"/>
              </a:rPr>
              <a:t>$ cat </a:t>
            </a:r>
            <a:r>
              <a:rPr lang="en" sz="2133" b="1" dirty="0">
                <a:solidFill>
                  <a:srgbClr val="38761D"/>
                </a:solidFill>
                <a:highlight>
                  <a:srgbClr val="FFFFFF"/>
                </a:highlight>
                <a:latin typeface="Consolas"/>
                <a:ea typeface="Consolas"/>
                <a:cs typeface="Consolas"/>
                <a:sym typeface="Consolas"/>
              </a:rPr>
              <a:t>-n</a:t>
            </a:r>
            <a:r>
              <a:rPr lang="en" sz="2133" b="1" dirty="0">
                <a:solidFill>
                  <a:srgbClr val="333333"/>
                </a:solidFill>
                <a:highlight>
                  <a:srgbClr val="FFFFFF"/>
                </a:highlight>
                <a:latin typeface="Consolas"/>
                <a:ea typeface="Consolas"/>
                <a:cs typeface="Consolas"/>
                <a:sym typeface="Consolas"/>
              </a:rPr>
              <a:t> </a:t>
            </a:r>
            <a:r>
              <a:rPr lang="en" sz="2133" b="1" dirty="0" err="1">
                <a:solidFill>
                  <a:srgbClr val="333333"/>
                </a:solidFill>
                <a:highlight>
                  <a:srgbClr val="FFFFFF"/>
                </a:highlight>
                <a:latin typeface="Consolas"/>
                <a:ea typeface="Consolas"/>
                <a:cs typeface="Consolas"/>
                <a:sym typeface="Consolas"/>
              </a:rPr>
              <a:t>test.txt</a:t>
            </a:r>
            <a:endParaRPr sz="2133" b="1" dirty="0">
              <a:solidFill>
                <a:srgbClr val="333333"/>
              </a:solidFill>
              <a:highlight>
                <a:srgbClr val="FFFFFF"/>
              </a:highlight>
              <a:latin typeface="Consolas"/>
              <a:ea typeface="Consolas"/>
              <a:cs typeface="Consolas"/>
              <a:sym typeface="Consolas"/>
            </a:endParaRPr>
          </a:p>
        </p:txBody>
      </p:sp>
      <p:sp>
        <p:nvSpPr>
          <p:cNvPr id="5" name="TextBox 4">
            <a:extLst>
              <a:ext uri="{FF2B5EF4-FFF2-40B4-BE49-F238E27FC236}">
                <a16:creationId xmlns:a16="http://schemas.microsoft.com/office/drawing/2014/main" id="{976D9F3A-B21C-024B-922E-1F0CC39CDAEA}"/>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838052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dirty="0"/>
              <a:t>The </a:t>
            </a:r>
            <a:r>
              <a:rPr lang="en" dirty="0" err="1">
                <a:solidFill>
                  <a:srgbClr val="38761D"/>
                </a:solidFill>
                <a:latin typeface="Consolas"/>
                <a:ea typeface="Consolas"/>
                <a:cs typeface="Consolas"/>
                <a:sym typeface="Consolas"/>
              </a:rPr>
              <a:t>wc</a:t>
            </a:r>
            <a:r>
              <a:rPr lang="en" dirty="0"/>
              <a:t> command</a:t>
            </a:r>
            <a:endParaRPr dirty="0"/>
          </a:p>
          <a:p>
            <a:r>
              <a:rPr lang="en" sz="2400" dirty="0"/>
              <a:t>(count the lines, words, and bytes in a file or stream)</a:t>
            </a:r>
            <a:endParaRPr sz="2400" dirty="0"/>
          </a:p>
        </p:txBody>
      </p:sp>
      <p:sp>
        <p:nvSpPr>
          <p:cNvPr id="172" name="Google Shape;172;p25"/>
          <p:cNvSpPr txBox="1"/>
          <p:nvPr/>
        </p:nvSpPr>
        <p:spPr>
          <a:xfrm>
            <a:off x="7010400" y="2582633"/>
            <a:ext cx="4000000" cy="4796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a:t>
            </a:r>
            <a:r>
              <a:rPr lang="en" sz="1333" b="1" dirty="0" err="1">
                <a:solidFill>
                  <a:srgbClr val="333333"/>
                </a:solidFill>
                <a:highlight>
                  <a:srgbClr val="FFFFFF"/>
                </a:highlight>
                <a:latin typeface="Consolas"/>
                <a:ea typeface="Consolas"/>
                <a:cs typeface="Consolas"/>
                <a:sym typeface="Consolas"/>
              </a:rPr>
              <a:t>wc</a:t>
            </a:r>
            <a:r>
              <a:rPr lang="en" sz="1333" b="1" dirty="0">
                <a:solidFill>
                  <a:srgbClr val="333333"/>
                </a:solidFill>
                <a:highlight>
                  <a:srgbClr val="FFFFFF"/>
                </a:highlight>
                <a:latin typeface="Consolas"/>
                <a:ea typeface="Consolas"/>
                <a:cs typeface="Consolas"/>
                <a:sym typeface="Consolas"/>
              </a:rPr>
              <a:t>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a:p>
            <a:r>
              <a:rPr lang="en" sz="1333" b="1" dirty="0">
                <a:solidFill>
                  <a:srgbClr val="38761D"/>
                </a:solidFill>
                <a:highlight>
                  <a:srgbClr val="FFFFFF"/>
                </a:highlight>
                <a:latin typeface="Consolas"/>
                <a:ea typeface="Consolas"/>
                <a:cs typeface="Consolas"/>
                <a:sym typeface="Consolas"/>
              </a:rPr>
              <a:t>12   13 47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8761D"/>
              </a:solidFill>
              <a:highlight>
                <a:srgbClr val="FFFFFF"/>
              </a:highlight>
              <a:latin typeface="Consolas"/>
              <a:ea typeface="Consolas"/>
              <a:cs typeface="Consolas"/>
              <a:sym typeface="Consolas"/>
            </a:endParaRPr>
          </a:p>
        </p:txBody>
      </p:sp>
      <p:sp>
        <p:nvSpPr>
          <p:cNvPr id="173" name="Google Shape;173;p25"/>
          <p:cNvSpPr txBox="1"/>
          <p:nvPr/>
        </p:nvSpPr>
        <p:spPr>
          <a:xfrm rot="-591">
            <a:off x="9580239" y="24357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How many lines words and bytes (characters) in </a:t>
            </a:r>
            <a:r>
              <a:rPr lang="en" b="1" dirty="0" err="1">
                <a:solidFill>
                  <a:srgbClr val="333333"/>
                </a:solidFill>
                <a:highlight>
                  <a:schemeClr val="lt1"/>
                </a:highlight>
                <a:latin typeface="Consolas"/>
                <a:ea typeface="Consolas"/>
                <a:cs typeface="Consolas"/>
                <a:sym typeface="Consolas"/>
              </a:rPr>
              <a:t>test.txt</a:t>
            </a:r>
            <a:r>
              <a:rPr lang="en" dirty="0">
                <a:solidFill>
                  <a:srgbClr val="38761D"/>
                </a:solidFill>
                <a:highlight>
                  <a:schemeClr val="lt1"/>
                </a:highlight>
                <a:latin typeface="Economica"/>
                <a:ea typeface="Economica"/>
                <a:cs typeface="Economica"/>
                <a:sym typeface="Economica"/>
              </a:rPr>
              <a:t>?</a:t>
            </a:r>
            <a:endParaRPr dirty="0"/>
          </a:p>
        </p:txBody>
      </p:sp>
      <p:sp>
        <p:nvSpPr>
          <p:cNvPr id="174" name="Google Shape;174;p25"/>
          <p:cNvSpPr txBox="1"/>
          <p:nvPr/>
        </p:nvSpPr>
        <p:spPr>
          <a:xfrm>
            <a:off x="7010400" y="3801833"/>
            <a:ext cx="4000000" cy="4796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a:t>
            </a:r>
            <a:r>
              <a:rPr lang="en" sz="1333" b="1" dirty="0" err="1">
                <a:solidFill>
                  <a:srgbClr val="333333"/>
                </a:solidFill>
                <a:highlight>
                  <a:srgbClr val="FFFFFF"/>
                </a:highlight>
                <a:latin typeface="Consolas"/>
                <a:ea typeface="Consolas"/>
                <a:cs typeface="Consolas"/>
                <a:sym typeface="Consolas"/>
              </a:rPr>
              <a:t>wc</a:t>
            </a:r>
            <a:r>
              <a:rPr lang="en" sz="1333" b="1" dirty="0">
                <a:solidFill>
                  <a:srgbClr val="333333"/>
                </a:solidFill>
                <a:highlight>
                  <a:srgbClr val="FFFFFF"/>
                </a:highlight>
                <a:latin typeface="Consolas"/>
                <a:ea typeface="Consolas"/>
                <a:cs typeface="Consolas"/>
                <a:sym typeface="Consolas"/>
              </a:rPr>
              <a:t> -l </a:t>
            </a:r>
            <a:r>
              <a:rPr lang="en" sz="1333" b="1" dirty="0" err="1">
                <a:solidFill>
                  <a:srgbClr val="333333"/>
                </a:solidFill>
                <a:highlight>
                  <a:schemeClr val="lt1"/>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a:p>
            <a:r>
              <a:rPr lang="en" sz="1333" b="1" dirty="0">
                <a:solidFill>
                  <a:srgbClr val="38761D"/>
                </a:solidFill>
                <a:highlight>
                  <a:srgbClr val="FFFFFF"/>
                </a:highlight>
                <a:latin typeface="Consolas"/>
                <a:ea typeface="Consolas"/>
                <a:cs typeface="Consolas"/>
                <a:sym typeface="Consolas"/>
              </a:rPr>
              <a:t>12 </a:t>
            </a:r>
            <a:r>
              <a:rPr lang="en" sz="1333" b="1" dirty="0" err="1">
                <a:solidFill>
                  <a:srgbClr val="333333"/>
                </a:solidFill>
                <a:highlight>
                  <a:schemeClr val="lt1"/>
                </a:highlight>
                <a:latin typeface="Consolas"/>
                <a:ea typeface="Consolas"/>
                <a:cs typeface="Consolas"/>
                <a:sym typeface="Consolas"/>
              </a:rPr>
              <a:t>test.txt</a:t>
            </a:r>
            <a:endParaRPr sz="1333" b="1" dirty="0">
              <a:solidFill>
                <a:srgbClr val="38761D"/>
              </a:solidFill>
              <a:highlight>
                <a:srgbClr val="FFFFFF"/>
              </a:highlight>
              <a:latin typeface="Consolas"/>
              <a:ea typeface="Consolas"/>
              <a:cs typeface="Consolas"/>
              <a:sym typeface="Consolas"/>
            </a:endParaRPr>
          </a:p>
        </p:txBody>
      </p:sp>
      <p:sp>
        <p:nvSpPr>
          <p:cNvPr id="175" name="Google Shape;175;p25"/>
          <p:cNvSpPr txBox="1"/>
          <p:nvPr/>
        </p:nvSpPr>
        <p:spPr>
          <a:xfrm rot="-591">
            <a:off x="9580239" y="36549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How many lines (</a:t>
            </a:r>
            <a:r>
              <a:rPr lang="en" b="1" dirty="0">
                <a:solidFill>
                  <a:srgbClr val="38761D"/>
                </a:solidFill>
                <a:highlight>
                  <a:schemeClr val="lt1"/>
                </a:highlight>
                <a:latin typeface="Economica"/>
                <a:ea typeface="Economica"/>
                <a:cs typeface="Economica"/>
                <a:sym typeface="Economica"/>
              </a:rPr>
              <a:t>-l</a:t>
            </a:r>
            <a:r>
              <a:rPr lang="en" dirty="0">
                <a:solidFill>
                  <a:srgbClr val="38761D"/>
                </a:solidFill>
                <a:highlight>
                  <a:schemeClr val="lt1"/>
                </a:highlight>
                <a:latin typeface="Economica"/>
                <a:ea typeface="Economica"/>
                <a:cs typeface="Economica"/>
                <a:sym typeface="Economica"/>
              </a:rPr>
              <a:t>) in </a:t>
            </a:r>
            <a:r>
              <a:rPr lang="en" b="1" dirty="0" err="1">
                <a:solidFill>
                  <a:srgbClr val="333333"/>
                </a:solidFill>
                <a:highlight>
                  <a:schemeClr val="lt1"/>
                </a:highlight>
                <a:latin typeface="Consolas"/>
                <a:ea typeface="Consolas"/>
                <a:cs typeface="Consolas"/>
                <a:sym typeface="Consolas"/>
              </a:rPr>
              <a:t>test.txt</a:t>
            </a:r>
            <a:r>
              <a:rPr lang="en" dirty="0">
                <a:solidFill>
                  <a:srgbClr val="38761D"/>
                </a:solidFill>
                <a:highlight>
                  <a:schemeClr val="lt1"/>
                </a:highlight>
                <a:latin typeface="Economica"/>
                <a:ea typeface="Economica"/>
                <a:cs typeface="Economica"/>
                <a:sym typeface="Economica"/>
              </a:rPr>
              <a:t>?</a:t>
            </a:r>
            <a:endParaRPr dirty="0"/>
          </a:p>
        </p:txBody>
      </p:sp>
      <p:sp>
        <p:nvSpPr>
          <p:cNvPr id="176" name="Google Shape;176;p25"/>
          <p:cNvSpPr txBox="1"/>
          <p:nvPr/>
        </p:nvSpPr>
        <p:spPr>
          <a:xfrm>
            <a:off x="317933" y="2749800"/>
            <a:ext cx="6412800" cy="2386743"/>
          </a:xfrm>
          <a:prstGeom prst="rect">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US" sz="1200" dirty="0">
                <a:solidFill>
                  <a:srgbClr val="333333"/>
                </a:solidFill>
                <a:highlight>
                  <a:srgbClr val="FFFFFF"/>
                </a:highlight>
                <a:latin typeface="Consolas"/>
                <a:ea typeface="Consolas"/>
                <a:cs typeface="Consolas"/>
                <a:sym typeface="Consolas"/>
              </a:rPr>
              <a:t>Hello world!</a:t>
            </a:r>
          </a:p>
          <a:p>
            <a:pPr>
              <a:buClr>
                <a:schemeClr val="dk1"/>
              </a:buClr>
              <a:buSzPts val="1100"/>
            </a:pPr>
            <a:r>
              <a:rPr lang="en-US" sz="1200" dirty="0">
                <a:solidFill>
                  <a:srgbClr val="333333"/>
                </a:solidFill>
                <a:highlight>
                  <a:srgbClr val="FFFFFF"/>
                </a:highlight>
                <a:latin typeface="Consolas"/>
                <a:ea typeface="Consolas"/>
                <a:cs typeface="Consolas"/>
                <a:sym typeface="Consolas"/>
              </a:rPr>
              <a:t>1</a:t>
            </a:r>
          </a:p>
          <a:p>
            <a:pPr>
              <a:buClr>
                <a:schemeClr val="dk1"/>
              </a:buClr>
              <a:buSzPts val="1100"/>
            </a:pPr>
            <a:r>
              <a:rPr lang="en-US" sz="1200" dirty="0">
                <a:solidFill>
                  <a:srgbClr val="333333"/>
                </a:solidFill>
                <a:highlight>
                  <a:srgbClr val="FFFFFF"/>
                </a:highlight>
                <a:latin typeface="Consolas"/>
                <a:ea typeface="Consolas"/>
                <a:cs typeface="Consolas"/>
                <a:sym typeface="Consolas"/>
              </a:rPr>
              <a:t>2</a:t>
            </a:r>
          </a:p>
          <a:p>
            <a:pPr>
              <a:buClr>
                <a:schemeClr val="dk1"/>
              </a:buClr>
              <a:buSzPts val="1100"/>
            </a:pPr>
            <a:r>
              <a:rPr lang="en-US" sz="1200" dirty="0">
                <a:solidFill>
                  <a:srgbClr val="333333"/>
                </a:solidFill>
                <a:highlight>
                  <a:srgbClr val="FFFFFF"/>
                </a:highlight>
                <a:latin typeface="Consolas"/>
                <a:ea typeface="Consolas"/>
                <a:cs typeface="Consolas"/>
                <a:sym typeface="Consolas"/>
              </a:rPr>
              <a:t>3</a:t>
            </a:r>
          </a:p>
          <a:p>
            <a:pPr>
              <a:buClr>
                <a:schemeClr val="dk1"/>
              </a:buClr>
              <a:buSzPts val="1100"/>
            </a:pPr>
            <a:r>
              <a:rPr lang="en-US" sz="1200" dirty="0">
                <a:solidFill>
                  <a:srgbClr val="333333"/>
                </a:solidFill>
                <a:highlight>
                  <a:srgbClr val="FFFFFF"/>
                </a:highlight>
                <a:latin typeface="Consolas"/>
                <a:ea typeface="Consolas"/>
                <a:cs typeface="Consolas"/>
                <a:sym typeface="Consolas"/>
              </a:rPr>
              <a:t>4</a:t>
            </a:r>
          </a:p>
          <a:p>
            <a:pPr>
              <a:buClr>
                <a:schemeClr val="dk1"/>
              </a:buClr>
              <a:buSzPts val="1100"/>
            </a:pPr>
            <a:r>
              <a:rPr lang="en-US" sz="1200" dirty="0">
                <a:solidFill>
                  <a:srgbClr val="333333"/>
                </a:solidFill>
                <a:highlight>
                  <a:srgbClr val="FFFFFF"/>
                </a:highlight>
                <a:latin typeface="Consolas"/>
                <a:ea typeface="Consolas"/>
                <a:cs typeface="Consolas"/>
                <a:sym typeface="Consolas"/>
              </a:rPr>
              <a:t>5</a:t>
            </a:r>
          </a:p>
          <a:p>
            <a:pPr>
              <a:buClr>
                <a:schemeClr val="dk1"/>
              </a:buClr>
              <a:buSzPts val="1100"/>
            </a:pPr>
            <a:r>
              <a:rPr lang="en-US" sz="1200" dirty="0">
                <a:solidFill>
                  <a:srgbClr val="333333"/>
                </a:solidFill>
                <a:highlight>
                  <a:srgbClr val="FFFFFF"/>
                </a:highlight>
                <a:latin typeface="Consolas"/>
                <a:ea typeface="Consolas"/>
                <a:cs typeface="Consolas"/>
                <a:sym typeface="Consolas"/>
              </a:rPr>
              <a:t>6</a:t>
            </a:r>
          </a:p>
          <a:p>
            <a:pPr>
              <a:buClr>
                <a:schemeClr val="dk1"/>
              </a:buClr>
              <a:buSzPts val="1100"/>
            </a:pPr>
            <a:r>
              <a:rPr lang="en-US" sz="1200" dirty="0">
                <a:solidFill>
                  <a:srgbClr val="333333"/>
                </a:solidFill>
                <a:highlight>
                  <a:srgbClr val="FFFFFF"/>
                </a:highlight>
                <a:latin typeface="Consolas"/>
                <a:ea typeface="Consolas"/>
                <a:cs typeface="Consolas"/>
                <a:sym typeface="Consolas"/>
              </a:rPr>
              <a:t>7</a:t>
            </a:r>
          </a:p>
          <a:p>
            <a:pPr>
              <a:buClr>
                <a:schemeClr val="dk1"/>
              </a:buClr>
              <a:buSzPts val="1100"/>
            </a:pPr>
            <a:r>
              <a:rPr lang="en-US" sz="1200" dirty="0">
                <a:solidFill>
                  <a:srgbClr val="333333"/>
                </a:solidFill>
                <a:highlight>
                  <a:srgbClr val="FFFFFF"/>
                </a:highlight>
                <a:latin typeface="Consolas"/>
                <a:ea typeface="Consolas"/>
                <a:cs typeface="Consolas"/>
                <a:sym typeface="Consolas"/>
              </a:rPr>
              <a:t>8</a:t>
            </a:r>
          </a:p>
          <a:p>
            <a:pPr>
              <a:buClr>
                <a:schemeClr val="dk1"/>
              </a:buClr>
              <a:buSzPts val="1100"/>
            </a:pPr>
            <a:r>
              <a:rPr lang="en-US" sz="1200" dirty="0">
                <a:solidFill>
                  <a:srgbClr val="333333"/>
                </a:solidFill>
                <a:highlight>
                  <a:srgbClr val="FFFFFF"/>
                </a:highlight>
                <a:latin typeface="Consolas"/>
                <a:ea typeface="Consolas"/>
                <a:cs typeface="Consolas"/>
                <a:sym typeface="Consolas"/>
              </a:rPr>
              <a:t>9</a:t>
            </a:r>
          </a:p>
          <a:p>
            <a:pPr>
              <a:buClr>
                <a:schemeClr val="dk1"/>
              </a:buClr>
              <a:buSzPts val="1100"/>
            </a:pPr>
            <a:r>
              <a:rPr lang="en-US" sz="1200" dirty="0">
                <a:solidFill>
                  <a:srgbClr val="333333"/>
                </a:solidFill>
                <a:highlight>
                  <a:srgbClr val="FFFFFF"/>
                </a:highlight>
                <a:latin typeface="Consolas"/>
                <a:ea typeface="Consolas"/>
                <a:cs typeface="Consolas"/>
                <a:sym typeface="Consolas"/>
              </a:rPr>
              <a:t>Goodbye world!</a:t>
            </a:r>
          </a:p>
          <a:p>
            <a:endParaRPr sz="1200" dirty="0">
              <a:solidFill>
                <a:srgbClr val="333333"/>
              </a:solidFill>
              <a:highlight>
                <a:srgbClr val="FFFFFF"/>
              </a:highlight>
              <a:latin typeface="Consolas"/>
              <a:ea typeface="Consolas"/>
              <a:cs typeface="Consolas"/>
              <a:sym typeface="Consolas"/>
            </a:endParaRPr>
          </a:p>
        </p:txBody>
      </p:sp>
      <p:sp>
        <p:nvSpPr>
          <p:cNvPr id="177" name="Google Shape;177;p25"/>
          <p:cNvSpPr txBox="1"/>
          <p:nvPr/>
        </p:nvSpPr>
        <p:spPr>
          <a:xfrm>
            <a:off x="304800" y="1997833"/>
            <a:ext cx="4000000" cy="8704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cat </a:t>
            </a:r>
            <a:r>
              <a:rPr lang="en" sz="1333" b="1" dirty="0" err="1">
                <a:solidFill>
                  <a:srgbClr val="333333"/>
                </a:solidFill>
                <a:highlight>
                  <a:srgbClr val="FFFFFF"/>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p:txBody>
      </p:sp>
      <p:sp>
        <p:nvSpPr>
          <p:cNvPr id="178" name="Google Shape;178;p25"/>
          <p:cNvSpPr txBox="1"/>
          <p:nvPr/>
        </p:nvSpPr>
        <p:spPr>
          <a:xfrm>
            <a:off x="7010400" y="4817833"/>
            <a:ext cx="4000000" cy="479600"/>
          </a:xfrm>
          <a:prstGeom prst="rect">
            <a:avLst/>
          </a:prstGeom>
          <a:noFill/>
          <a:ln>
            <a:noFill/>
          </a:ln>
        </p:spPr>
        <p:txBody>
          <a:bodyPr spcFirstLastPara="1" wrap="square" lIns="121900" tIns="121900" rIns="121900" bIns="121900" anchor="ctr" anchorCtr="0">
            <a:noAutofit/>
          </a:bodyPr>
          <a:lstStyle/>
          <a:p>
            <a:r>
              <a:rPr lang="en" sz="1333" b="1" dirty="0">
                <a:solidFill>
                  <a:srgbClr val="333333"/>
                </a:solidFill>
                <a:highlight>
                  <a:srgbClr val="FFFFFF"/>
                </a:highlight>
                <a:latin typeface="Consolas"/>
                <a:ea typeface="Consolas"/>
                <a:cs typeface="Consolas"/>
                <a:sym typeface="Consolas"/>
              </a:rPr>
              <a:t>$ </a:t>
            </a:r>
            <a:r>
              <a:rPr lang="en" sz="1333" b="1" dirty="0" err="1">
                <a:solidFill>
                  <a:srgbClr val="333333"/>
                </a:solidFill>
                <a:highlight>
                  <a:srgbClr val="FFFFFF"/>
                </a:highlight>
                <a:latin typeface="Consolas"/>
                <a:ea typeface="Consolas"/>
                <a:cs typeface="Consolas"/>
                <a:sym typeface="Consolas"/>
              </a:rPr>
              <a:t>wc</a:t>
            </a:r>
            <a:r>
              <a:rPr lang="en" sz="1333" b="1" dirty="0">
                <a:solidFill>
                  <a:srgbClr val="333333"/>
                </a:solidFill>
                <a:highlight>
                  <a:srgbClr val="FFFFFF"/>
                </a:highlight>
                <a:latin typeface="Consolas"/>
                <a:ea typeface="Consolas"/>
                <a:cs typeface="Consolas"/>
                <a:sym typeface="Consolas"/>
              </a:rPr>
              <a:t> -c </a:t>
            </a:r>
            <a:r>
              <a:rPr lang="en" sz="1333" b="1" dirty="0" err="1">
                <a:solidFill>
                  <a:srgbClr val="333333"/>
                </a:solidFill>
                <a:highlight>
                  <a:schemeClr val="lt1"/>
                </a:highlight>
                <a:latin typeface="Consolas"/>
                <a:ea typeface="Consolas"/>
                <a:cs typeface="Consolas"/>
                <a:sym typeface="Consolas"/>
              </a:rPr>
              <a:t>test.txt</a:t>
            </a:r>
            <a:endParaRPr sz="1333" b="1" dirty="0">
              <a:solidFill>
                <a:srgbClr val="333333"/>
              </a:solidFill>
              <a:highlight>
                <a:srgbClr val="FFFFFF"/>
              </a:highlight>
              <a:latin typeface="Consolas"/>
              <a:ea typeface="Consolas"/>
              <a:cs typeface="Consolas"/>
              <a:sym typeface="Consolas"/>
            </a:endParaRPr>
          </a:p>
          <a:p>
            <a:r>
              <a:rPr lang="en" sz="1333" b="1" dirty="0">
                <a:solidFill>
                  <a:srgbClr val="38761D"/>
                </a:solidFill>
                <a:highlight>
                  <a:srgbClr val="FFFFFF"/>
                </a:highlight>
                <a:latin typeface="Consolas"/>
                <a:ea typeface="Consolas"/>
                <a:cs typeface="Consolas"/>
                <a:sym typeface="Consolas"/>
              </a:rPr>
              <a:t>47 </a:t>
            </a:r>
            <a:r>
              <a:rPr lang="en" sz="1333" b="1" dirty="0" err="1">
                <a:solidFill>
                  <a:srgbClr val="333333"/>
                </a:solidFill>
                <a:highlight>
                  <a:schemeClr val="lt1"/>
                </a:highlight>
                <a:latin typeface="Consolas"/>
                <a:ea typeface="Consolas"/>
                <a:cs typeface="Consolas"/>
                <a:sym typeface="Consolas"/>
              </a:rPr>
              <a:t>test.txt</a:t>
            </a:r>
            <a:endParaRPr sz="1333" b="1" dirty="0">
              <a:solidFill>
                <a:srgbClr val="38761D"/>
              </a:solidFill>
              <a:highlight>
                <a:srgbClr val="FFFFFF"/>
              </a:highlight>
              <a:latin typeface="Consolas"/>
              <a:ea typeface="Consolas"/>
              <a:cs typeface="Consolas"/>
              <a:sym typeface="Consolas"/>
            </a:endParaRPr>
          </a:p>
        </p:txBody>
      </p:sp>
      <p:sp>
        <p:nvSpPr>
          <p:cNvPr id="179" name="Google Shape;179;p25"/>
          <p:cNvSpPr txBox="1"/>
          <p:nvPr/>
        </p:nvSpPr>
        <p:spPr>
          <a:xfrm rot="-591">
            <a:off x="9580239" y="4670983"/>
            <a:ext cx="2326000" cy="658000"/>
          </a:xfrm>
          <a:prstGeom prst="rect">
            <a:avLst/>
          </a:prstGeom>
          <a:noFill/>
          <a:ln>
            <a:noFill/>
          </a:ln>
        </p:spPr>
        <p:txBody>
          <a:bodyPr spcFirstLastPara="1" wrap="square" lIns="121900" tIns="121900" rIns="121900" bIns="121900" anchor="ctr" anchorCtr="0">
            <a:noAutofit/>
          </a:bodyPr>
          <a:lstStyle/>
          <a:p>
            <a:r>
              <a:rPr lang="en" dirty="0">
                <a:solidFill>
                  <a:srgbClr val="38761D"/>
                </a:solidFill>
                <a:highlight>
                  <a:schemeClr val="lt1"/>
                </a:highlight>
                <a:latin typeface="Economica"/>
                <a:ea typeface="Economica"/>
                <a:cs typeface="Economica"/>
                <a:sym typeface="Economica"/>
              </a:rPr>
              <a:t>How many characters (</a:t>
            </a:r>
            <a:r>
              <a:rPr lang="en" b="1" dirty="0">
                <a:solidFill>
                  <a:srgbClr val="38761D"/>
                </a:solidFill>
                <a:highlight>
                  <a:schemeClr val="lt1"/>
                </a:highlight>
                <a:latin typeface="Economica"/>
                <a:ea typeface="Economica"/>
                <a:cs typeface="Economica"/>
                <a:sym typeface="Economica"/>
              </a:rPr>
              <a:t>-c</a:t>
            </a:r>
            <a:r>
              <a:rPr lang="en" dirty="0">
                <a:solidFill>
                  <a:srgbClr val="38761D"/>
                </a:solidFill>
                <a:highlight>
                  <a:schemeClr val="lt1"/>
                </a:highlight>
                <a:latin typeface="Economica"/>
                <a:ea typeface="Economica"/>
                <a:cs typeface="Economica"/>
                <a:sym typeface="Economica"/>
              </a:rPr>
              <a:t>) in </a:t>
            </a:r>
            <a:r>
              <a:rPr lang="en" b="1" dirty="0" err="1">
                <a:solidFill>
                  <a:srgbClr val="333333"/>
                </a:solidFill>
                <a:highlight>
                  <a:schemeClr val="lt1"/>
                </a:highlight>
                <a:latin typeface="Consolas"/>
                <a:ea typeface="Consolas"/>
                <a:cs typeface="Consolas"/>
                <a:sym typeface="Consolas"/>
              </a:rPr>
              <a:t>test.txt</a:t>
            </a:r>
            <a:r>
              <a:rPr lang="en" dirty="0">
                <a:solidFill>
                  <a:srgbClr val="38761D"/>
                </a:solidFill>
                <a:highlight>
                  <a:schemeClr val="lt1"/>
                </a:highlight>
                <a:latin typeface="Economica"/>
                <a:ea typeface="Economica"/>
                <a:cs typeface="Economica"/>
                <a:sym typeface="Economica"/>
              </a:rPr>
              <a:t>?</a:t>
            </a:r>
            <a:endParaRPr dirty="0"/>
          </a:p>
        </p:txBody>
      </p:sp>
      <p:sp>
        <p:nvSpPr>
          <p:cNvPr id="180" name="Google Shape;180;p25"/>
          <p:cNvSpPr txBox="1"/>
          <p:nvPr/>
        </p:nvSpPr>
        <p:spPr>
          <a:xfrm rot="-580">
            <a:off x="7040227" y="5686783"/>
            <a:ext cx="4745600" cy="658000"/>
          </a:xfrm>
          <a:prstGeom prst="rect">
            <a:avLst/>
          </a:prstGeom>
          <a:noFill/>
          <a:ln>
            <a:noFill/>
          </a:ln>
        </p:spPr>
        <p:txBody>
          <a:bodyPr spcFirstLastPara="1" wrap="square" lIns="121900" tIns="121900" rIns="121900" bIns="121900" anchor="ctr" anchorCtr="0">
            <a:noAutofit/>
          </a:bodyPr>
          <a:lstStyle/>
          <a:p>
            <a:r>
              <a:rPr lang="en" b="1" u="sng" dirty="0">
                <a:solidFill>
                  <a:srgbClr val="38761D"/>
                </a:solidFill>
                <a:highlight>
                  <a:schemeClr val="lt1"/>
                </a:highlight>
                <a:latin typeface="Economica"/>
                <a:ea typeface="Economica"/>
                <a:cs typeface="Economica"/>
                <a:sym typeface="Economica"/>
              </a:rPr>
              <a:t>Think</a:t>
            </a:r>
            <a:r>
              <a:rPr lang="en" b="1" dirty="0">
                <a:solidFill>
                  <a:srgbClr val="38761D"/>
                </a:solidFill>
                <a:highlight>
                  <a:schemeClr val="lt1"/>
                </a:highlight>
                <a:latin typeface="Economica"/>
                <a:ea typeface="Economica"/>
                <a:cs typeface="Economica"/>
                <a:sym typeface="Economica"/>
              </a:rPr>
              <a:t>: Is this the same as the number of nucleotides in the sequence?</a:t>
            </a:r>
            <a:endParaRPr b="1" dirty="0"/>
          </a:p>
        </p:txBody>
      </p:sp>
      <p:cxnSp>
        <p:nvCxnSpPr>
          <p:cNvPr id="181" name="Google Shape;181;p25"/>
          <p:cNvCxnSpPr>
            <a:stCxn id="180" idx="0"/>
          </p:cNvCxnSpPr>
          <p:nvPr/>
        </p:nvCxnSpPr>
        <p:spPr>
          <a:xfrm rot="10800000">
            <a:off x="8704227" y="5216383"/>
            <a:ext cx="708800" cy="470400"/>
          </a:xfrm>
          <a:prstGeom prst="straightConnector1">
            <a:avLst/>
          </a:prstGeom>
          <a:noFill/>
          <a:ln w="28575" cap="flat" cmpd="sng">
            <a:solidFill>
              <a:srgbClr val="38761D"/>
            </a:solidFill>
            <a:prstDash val="solid"/>
            <a:round/>
            <a:headEnd type="none" w="med" len="med"/>
            <a:tailEnd type="triangle" w="med" len="med"/>
          </a:ln>
        </p:spPr>
      </p:cxnSp>
      <p:sp>
        <p:nvSpPr>
          <p:cNvPr id="13" name="TextBox 12">
            <a:extLst>
              <a:ext uri="{FF2B5EF4-FFF2-40B4-BE49-F238E27FC236}">
                <a16:creationId xmlns:a16="http://schemas.microsoft.com/office/drawing/2014/main" id="{F68D4C09-7230-0042-BDA8-C6E410EDB908}"/>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3287306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405B-274A-D04B-879F-197E40747F59}"/>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E3347368-E06E-4447-A498-169EAE35C0A5}"/>
              </a:ext>
            </a:extLst>
          </p:cNvPr>
          <p:cNvSpPr>
            <a:spLocks noGrp="1"/>
          </p:cNvSpPr>
          <p:nvPr>
            <p:ph idx="1"/>
          </p:nvPr>
        </p:nvSpPr>
        <p:spPr/>
        <p:txBody>
          <a:bodyPr>
            <a:normAutofit lnSpcReduction="10000"/>
          </a:bodyPr>
          <a:lstStyle/>
          <a:p>
            <a:pPr marL="514350" indent="-514350">
              <a:buFont typeface="+mj-lt"/>
              <a:buAutoNum type="arabicPeriod"/>
            </a:pPr>
            <a:r>
              <a:rPr lang="en-US" dirty="0"/>
              <a:t>Log into the supercomputer</a:t>
            </a:r>
          </a:p>
          <a:p>
            <a:pPr marL="514350" indent="-514350">
              <a:buFont typeface="+mj-lt"/>
              <a:buAutoNum type="arabicPeriod"/>
            </a:pPr>
            <a:r>
              <a:rPr lang="en-US" dirty="0"/>
              <a:t>Print your current working directory to the console</a:t>
            </a:r>
          </a:p>
          <a:p>
            <a:pPr marL="514350" indent="-514350">
              <a:buFont typeface="+mj-lt"/>
              <a:buAutoNum type="arabicPeriod"/>
            </a:pPr>
            <a:r>
              <a:rPr lang="en-US" dirty="0"/>
              <a:t>Make a folder called “class_1”</a:t>
            </a:r>
          </a:p>
          <a:p>
            <a:pPr marL="514350" indent="-514350">
              <a:buFont typeface="+mj-lt"/>
              <a:buAutoNum type="arabicPeriod"/>
            </a:pPr>
            <a:r>
              <a:rPr lang="en-US" dirty="0"/>
              <a:t>Navigate into this new folder</a:t>
            </a:r>
          </a:p>
          <a:p>
            <a:pPr marL="514350" indent="-514350">
              <a:buFont typeface="+mj-lt"/>
              <a:buAutoNum type="arabicPeriod"/>
            </a:pPr>
            <a:r>
              <a:rPr lang="en-US" dirty="0"/>
              <a:t>Make a new file called “</a:t>
            </a:r>
            <a:r>
              <a:rPr lang="en-US" dirty="0" err="1"/>
              <a:t>test.txt</a:t>
            </a:r>
            <a:r>
              <a:rPr lang="en-US" dirty="0"/>
              <a:t>” within the folder</a:t>
            </a:r>
          </a:p>
          <a:p>
            <a:pPr marL="514350" indent="-514350">
              <a:buFont typeface="+mj-lt"/>
              <a:buAutoNum type="arabicPeriod"/>
            </a:pPr>
            <a:r>
              <a:rPr lang="en-US" dirty="0"/>
              <a:t>Append “Hello World” to the file</a:t>
            </a:r>
          </a:p>
          <a:p>
            <a:pPr marL="514350" indent="-514350">
              <a:buFont typeface="+mj-lt"/>
              <a:buAutoNum type="arabicPeriod"/>
            </a:pPr>
            <a:r>
              <a:rPr lang="en-US" dirty="0"/>
              <a:t>Print out the number of lines in the file</a:t>
            </a:r>
          </a:p>
          <a:p>
            <a:pPr marL="514350" indent="-514350">
              <a:buFont typeface="+mj-lt"/>
              <a:buAutoNum type="arabicPeriod"/>
            </a:pPr>
            <a:r>
              <a:rPr lang="en-US" dirty="0"/>
              <a:t>Navigate back to your home directory</a:t>
            </a:r>
          </a:p>
          <a:p>
            <a:pPr marL="514350" indent="-514350">
              <a:buFont typeface="+mj-lt"/>
              <a:buAutoNum type="arabicPeriod"/>
            </a:pPr>
            <a:r>
              <a:rPr lang="en-US" dirty="0"/>
              <a:t>Logout</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06712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3EED-5E80-1C49-918C-0865CFC95C7D}"/>
              </a:ext>
            </a:extLst>
          </p:cNvPr>
          <p:cNvSpPr>
            <a:spLocks noGrp="1"/>
          </p:cNvSpPr>
          <p:nvPr>
            <p:ph type="title"/>
          </p:nvPr>
        </p:nvSpPr>
        <p:spPr/>
        <p:txBody>
          <a:bodyPr/>
          <a:lstStyle/>
          <a:p>
            <a:r>
              <a:rPr lang="en-US" dirty="0"/>
              <a:t>Course Overview and Goals</a:t>
            </a:r>
          </a:p>
        </p:txBody>
      </p:sp>
      <p:sp>
        <p:nvSpPr>
          <p:cNvPr id="3" name="Content Placeholder 2">
            <a:extLst>
              <a:ext uri="{FF2B5EF4-FFF2-40B4-BE49-F238E27FC236}">
                <a16:creationId xmlns:a16="http://schemas.microsoft.com/office/drawing/2014/main" id="{E47FFE84-A67F-FC49-BC43-52720330B9D3}"/>
              </a:ext>
            </a:extLst>
          </p:cNvPr>
          <p:cNvSpPr>
            <a:spLocks noGrp="1"/>
          </p:cNvSpPr>
          <p:nvPr>
            <p:ph idx="1"/>
          </p:nvPr>
        </p:nvSpPr>
        <p:spPr/>
        <p:txBody>
          <a:bodyPr/>
          <a:lstStyle/>
          <a:p>
            <a:r>
              <a:rPr lang="en-US" dirty="0"/>
              <a:t>Purpose of the course is to introduce you to the language and power of programming</a:t>
            </a:r>
          </a:p>
          <a:p>
            <a:r>
              <a:rPr lang="en-US" dirty="0"/>
              <a:t>Help you start thinking about how you can use programming and bioinformatics in your research</a:t>
            </a:r>
          </a:p>
          <a:p>
            <a:r>
              <a:rPr lang="en-US" dirty="0"/>
              <a:t>Determine which language is most applicable to you to start with</a:t>
            </a:r>
          </a:p>
        </p:txBody>
      </p:sp>
    </p:spTree>
    <p:extLst>
      <p:ext uri="{BB962C8B-B14F-4D97-AF65-F5344CB8AC3E}">
        <p14:creationId xmlns:p14="http://schemas.microsoft.com/office/powerpoint/2010/main" val="90697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8389-4F8F-A046-AF4D-F55C46812476}"/>
              </a:ext>
            </a:extLst>
          </p:cNvPr>
          <p:cNvSpPr>
            <a:spLocks noGrp="1"/>
          </p:cNvSpPr>
          <p:nvPr>
            <p:ph type="title"/>
          </p:nvPr>
        </p:nvSpPr>
        <p:spPr/>
        <p:txBody>
          <a:bodyPr/>
          <a:lstStyle/>
          <a:p>
            <a:r>
              <a:rPr lang="en-US" dirty="0"/>
              <a:t>Class structure</a:t>
            </a:r>
          </a:p>
        </p:txBody>
      </p:sp>
      <p:sp>
        <p:nvSpPr>
          <p:cNvPr id="3" name="Content Placeholder 2">
            <a:extLst>
              <a:ext uri="{FF2B5EF4-FFF2-40B4-BE49-F238E27FC236}">
                <a16:creationId xmlns:a16="http://schemas.microsoft.com/office/drawing/2014/main" id="{2A4FDF86-982F-5B4A-91C6-02BF89830E67}"/>
              </a:ext>
            </a:extLst>
          </p:cNvPr>
          <p:cNvSpPr>
            <a:spLocks noGrp="1"/>
          </p:cNvSpPr>
          <p:nvPr>
            <p:ph idx="1"/>
          </p:nvPr>
        </p:nvSpPr>
        <p:spPr/>
        <p:txBody>
          <a:bodyPr/>
          <a:lstStyle/>
          <a:p>
            <a:r>
              <a:rPr lang="en-US" dirty="0"/>
              <a:t>Mondays/Wednesdays</a:t>
            </a:r>
          </a:p>
          <a:p>
            <a:pPr lvl="1"/>
            <a:r>
              <a:rPr lang="en-US" dirty="0"/>
              <a:t>Conceptual lecture with demonstrations</a:t>
            </a:r>
          </a:p>
          <a:p>
            <a:endParaRPr lang="en-US" dirty="0"/>
          </a:p>
          <a:p>
            <a:r>
              <a:rPr lang="en-US" dirty="0"/>
              <a:t>Fridays</a:t>
            </a:r>
          </a:p>
          <a:p>
            <a:pPr lvl="1"/>
            <a:r>
              <a:rPr lang="en-US" dirty="0"/>
              <a:t>Review session for weeks sessions</a:t>
            </a:r>
          </a:p>
          <a:p>
            <a:pPr lvl="1"/>
            <a:r>
              <a:rPr lang="en-US" dirty="0"/>
              <a:t>Troubleshooting homework problems together</a:t>
            </a:r>
          </a:p>
        </p:txBody>
      </p:sp>
    </p:spTree>
    <p:extLst>
      <p:ext uri="{BB962C8B-B14F-4D97-AF65-F5344CB8AC3E}">
        <p14:creationId xmlns:p14="http://schemas.microsoft.com/office/powerpoint/2010/main" val="332718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22F8-C8C9-8C40-AE34-463B1CC29886}"/>
              </a:ext>
            </a:extLst>
          </p:cNvPr>
          <p:cNvSpPr>
            <a:spLocks noGrp="1"/>
          </p:cNvSpPr>
          <p:nvPr>
            <p:ph type="title"/>
          </p:nvPr>
        </p:nvSpPr>
        <p:spPr/>
        <p:txBody>
          <a:bodyPr/>
          <a:lstStyle/>
          <a:p>
            <a:r>
              <a:rPr lang="en-US" dirty="0"/>
              <a:t>Some words of advice</a:t>
            </a:r>
          </a:p>
        </p:txBody>
      </p:sp>
      <p:sp>
        <p:nvSpPr>
          <p:cNvPr id="3" name="Content Placeholder 2">
            <a:extLst>
              <a:ext uri="{FF2B5EF4-FFF2-40B4-BE49-F238E27FC236}">
                <a16:creationId xmlns:a16="http://schemas.microsoft.com/office/drawing/2014/main" id="{A120E849-48C2-E146-8DDF-F68ADF9971C7}"/>
              </a:ext>
            </a:extLst>
          </p:cNvPr>
          <p:cNvSpPr>
            <a:spLocks noGrp="1"/>
          </p:cNvSpPr>
          <p:nvPr>
            <p:ph idx="1"/>
          </p:nvPr>
        </p:nvSpPr>
        <p:spPr/>
        <p:txBody>
          <a:bodyPr/>
          <a:lstStyle/>
          <a:p>
            <a:r>
              <a:rPr lang="en-US" dirty="0"/>
              <a:t>Just like learning any new language, programming takes time and can be difficult</a:t>
            </a:r>
          </a:p>
          <a:p>
            <a:r>
              <a:rPr lang="en-US" dirty="0"/>
              <a:t>With more practice, fluency will improve</a:t>
            </a:r>
          </a:p>
          <a:p>
            <a:r>
              <a:rPr lang="en-US" dirty="0"/>
              <a:t>Don’t be discouraged if you have to Google everything (I still do this daily, even with tasks I’ve done time after time)</a:t>
            </a:r>
          </a:p>
          <a:p>
            <a:r>
              <a:rPr lang="en-US" dirty="0"/>
              <a:t>Ask your classmates for help on Slack – troubleshoot together</a:t>
            </a:r>
          </a:p>
          <a:p>
            <a:r>
              <a:rPr lang="en-US" dirty="0"/>
              <a:t>Best way to learn is to break the code, troubleshoot it, find out why it didn’t work, and find out why the solution actually works</a:t>
            </a:r>
          </a:p>
        </p:txBody>
      </p:sp>
    </p:spTree>
    <p:extLst>
      <p:ext uri="{BB962C8B-B14F-4D97-AF65-F5344CB8AC3E}">
        <p14:creationId xmlns:p14="http://schemas.microsoft.com/office/powerpoint/2010/main" val="2446293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CDA0-6B7A-664C-AC92-59C891A13CDA}"/>
              </a:ext>
            </a:extLst>
          </p:cNvPr>
          <p:cNvSpPr>
            <a:spLocks noGrp="1"/>
          </p:cNvSpPr>
          <p:nvPr>
            <p:ph type="title"/>
          </p:nvPr>
        </p:nvSpPr>
        <p:spPr/>
        <p:txBody>
          <a:bodyPr/>
          <a:lstStyle/>
          <a:p>
            <a:r>
              <a:rPr lang="en-US" dirty="0"/>
              <a:t>Pseudo-code</a:t>
            </a:r>
          </a:p>
        </p:txBody>
      </p:sp>
      <p:sp>
        <p:nvSpPr>
          <p:cNvPr id="3" name="Content Placeholder 2">
            <a:extLst>
              <a:ext uri="{FF2B5EF4-FFF2-40B4-BE49-F238E27FC236}">
                <a16:creationId xmlns:a16="http://schemas.microsoft.com/office/drawing/2014/main" id="{9A288B98-AC3B-F941-8544-0461FBF2DEDC}"/>
              </a:ext>
            </a:extLst>
          </p:cNvPr>
          <p:cNvSpPr>
            <a:spLocks noGrp="1"/>
          </p:cNvSpPr>
          <p:nvPr>
            <p:ph idx="1"/>
          </p:nvPr>
        </p:nvSpPr>
        <p:spPr/>
        <p:txBody>
          <a:bodyPr/>
          <a:lstStyle/>
          <a:p>
            <a:r>
              <a:rPr lang="en-US" dirty="0"/>
              <a:t>Using simplified language to plan your program</a:t>
            </a:r>
          </a:p>
          <a:p>
            <a:r>
              <a:rPr lang="en-US" dirty="0"/>
              <a:t>Helps keep your programming organized</a:t>
            </a:r>
          </a:p>
          <a:p>
            <a:r>
              <a:rPr lang="en-US" dirty="0"/>
              <a:t>Like outlining an essay before writing to keep it concise, focused, and flowing</a:t>
            </a:r>
          </a:p>
        </p:txBody>
      </p:sp>
    </p:spTree>
    <p:extLst>
      <p:ext uri="{BB962C8B-B14F-4D97-AF65-F5344CB8AC3E}">
        <p14:creationId xmlns:p14="http://schemas.microsoft.com/office/powerpoint/2010/main" val="194654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9D01-0541-3749-9D87-5C6E3DB9E637}"/>
              </a:ext>
            </a:extLst>
          </p:cNvPr>
          <p:cNvSpPr>
            <a:spLocks noGrp="1"/>
          </p:cNvSpPr>
          <p:nvPr>
            <p:ph type="title"/>
          </p:nvPr>
        </p:nvSpPr>
        <p:spPr/>
        <p:txBody>
          <a:bodyPr/>
          <a:lstStyle/>
          <a:p>
            <a:r>
              <a:rPr lang="en-US" dirty="0"/>
              <a:t>Pseudo-code</a:t>
            </a:r>
          </a:p>
        </p:txBody>
      </p:sp>
      <p:pic>
        <p:nvPicPr>
          <p:cNvPr id="5" name="Picture 4">
            <a:extLst>
              <a:ext uri="{FF2B5EF4-FFF2-40B4-BE49-F238E27FC236}">
                <a16:creationId xmlns:a16="http://schemas.microsoft.com/office/drawing/2014/main" id="{6EECB818-399A-4A4E-B222-67BBF70561D4}"/>
              </a:ext>
            </a:extLst>
          </p:cNvPr>
          <p:cNvPicPr>
            <a:picLocks noChangeAspect="1"/>
          </p:cNvPicPr>
          <p:nvPr/>
        </p:nvPicPr>
        <p:blipFill>
          <a:blip r:embed="rId2"/>
          <a:stretch>
            <a:fillRect/>
          </a:stretch>
        </p:blipFill>
        <p:spPr>
          <a:xfrm>
            <a:off x="740542" y="1690688"/>
            <a:ext cx="4442691" cy="4622800"/>
          </a:xfrm>
          <a:prstGeom prst="rect">
            <a:avLst/>
          </a:prstGeom>
        </p:spPr>
      </p:pic>
      <p:pic>
        <p:nvPicPr>
          <p:cNvPr id="7" name="Picture 6">
            <a:extLst>
              <a:ext uri="{FF2B5EF4-FFF2-40B4-BE49-F238E27FC236}">
                <a16:creationId xmlns:a16="http://schemas.microsoft.com/office/drawing/2014/main" id="{7912107C-39E3-0E4B-8CCC-0E47F8B35ED0}"/>
              </a:ext>
            </a:extLst>
          </p:cNvPr>
          <p:cNvPicPr>
            <a:picLocks noChangeAspect="1"/>
          </p:cNvPicPr>
          <p:nvPr/>
        </p:nvPicPr>
        <p:blipFill>
          <a:blip r:embed="rId3"/>
          <a:stretch>
            <a:fillRect/>
          </a:stretch>
        </p:blipFill>
        <p:spPr>
          <a:xfrm>
            <a:off x="7070616" y="1690688"/>
            <a:ext cx="4483100" cy="4622800"/>
          </a:xfrm>
          <a:prstGeom prst="rect">
            <a:avLst/>
          </a:prstGeom>
        </p:spPr>
      </p:pic>
      <p:cxnSp>
        <p:nvCxnSpPr>
          <p:cNvPr id="9" name="Straight Arrow Connector 8">
            <a:extLst>
              <a:ext uri="{FF2B5EF4-FFF2-40B4-BE49-F238E27FC236}">
                <a16:creationId xmlns:a16="http://schemas.microsoft.com/office/drawing/2014/main" id="{F0530212-1F28-F947-BE94-69C51FAA0ED6}"/>
              </a:ext>
            </a:extLst>
          </p:cNvPr>
          <p:cNvCxnSpPr/>
          <p:nvPr/>
        </p:nvCxnSpPr>
        <p:spPr>
          <a:xfrm>
            <a:off x="5680426" y="3941379"/>
            <a:ext cx="1097280"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76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D90F-6BB1-CE47-B541-4962DA98845B}"/>
              </a:ext>
            </a:extLst>
          </p:cNvPr>
          <p:cNvSpPr>
            <a:spLocks noGrp="1"/>
          </p:cNvSpPr>
          <p:nvPr>
            <p:ph type="title"/>
          </p:nvPr>
        </p:nvSpPr>
        <p:spPr/>
        <p:txBody>
          <a:bodyPr/>
          <a:lstStyle/>
          <a:p>
            <a:r>
              <a:rPr lang="en-US" dirty="0"/>
              <a:t>Logging onto the supercomputer</a:t>
            </a:r>
          </a:p>
        </p:txBody>
      </p:sp>
      <p:sp>
        <p:nvSpPr>
          <p:cNvPr id="3" name="Content Placeholder 2">
            <a:extLst>
              <a:ext uri="{FF2B5EF4-FFF2-40B4-BE49-F238E27FC236}">
                <a16:creationId xmlns:a16="http://schemas.microsoft.com/office/drawing/2014/main" id="{6C59E75D-2020-E741-8847-1E8990BE8DB5}"/>
              </a:ext>
            </a:extLst>
          </p:cNvPr>
          <p:cNvSpPr>
            <a:spLocks noGrp="1"/>
          </p:cNvSpPr>
          <p:nvPr>
            <p:ph idx="1"/>
          </p:nvPr>
        </p:nvSpPr>
        <p:spPr/>
        <p:txBody>
          <a:bodyPr/>
          <a:lstStyle/>
          <a:p>
            <a:r>
              <a:rPr lang="en-US" dirty="0"/>
              <a:t>Computational biology tasks are resource intensive</a:t>
            </a:r>
          </a:p>
          <a:p>
            <a:r>
              <a:rPr lang="en-US" dirty="0"/>
              <a:t>Super-computing resources commonly need to be used</a:t>
            </a:r>
          </a:p>
          <a:p>
            <a:r>
              <a:rPr lang="en-US" dirty="0"/>
              <a:t>Lets you step away while the computer does the hard work</a:t>
            </a:r>
          </a:p>
          <a:p>
            <a:pPr lvl="1"/>
            <a:r>
              <a:rPr lang="en-US" dirty="0"/>
              <a:t>Or else you won’t be able to use your computer for a couple of days </a:t>
            </a:r>
          </a:p>
        </p:txBody>
      </p:sp>
    </p:spTree>
    <p:extLst>
      <p:ext uri="{BB962C8B-B14F-4D97-AF65-F5344CB8AC3E}">
        <p14:creationId xmlns:p14="http://schemas.microsoft.com/office/powerpoint/2010/main" val="1289158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TotalTime>
  <Words>2039</Words>
  <Application>Microsoft Macintosh PowerPoint</Application>
  <PresentationFormat>Widescreen</PresentationFormat>
  <Paragraphs>426</Paragraphs>
  <Slides>33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Consolas</vt:lpstr>
      <vt:lpstr>Economica</vt:lpstr>
      <vt:lpstr>Office Theme</vt:lpstr>
      <vt:lpstr>#1.1: Command Line and Navigating Files </vt:lpstr>
      <vt:lpstr>Access the slides and files here:   </vt:lpstr>
      <vt:lpstr>Course Overview and Goals</vt:lpstr>
      <vt:lpstr>Course Overview and Goals</vt:lpstr>
      <vt:lpstr>Class structure</vt:lpstr>
      <vt:lpstr>Some words of advice</vt:lpstr>
      <vt:lpstr>Pseudo-code</vt:lpstr>
      <vt:lpstr>Pseudo-code</vt:lpstr>
      <vt:lpstr>Logging onto the supercomputer</vt:lpstr>
      <vt:lpstr>macOS</vt:lpstr>
      <vt:lpstr>Windows</vt:lpstr>
      <vt:lpstr>Comp. biology was born in the 1960s</vt:lpstr>
      <vt:lpstr>What is Unix?</vt:lpstr>
      <vt:lpstr>Unix history</vt:lpstr>
      <vt:lpstr>Unix basics</vt:lpstr>
      <vt:lpstr>The “prompt”</vt:lpstr>
      <vt:lpstr>The Unix file system. A tree just like OSX and Windows</vt:lpstr>
      <vt:lpstr>I am lazy. You should be too. Shortcuts!!! </vt:lpstr>
      <vt:lpstr>PowerPoint Presentation</vt:lpstr>
      <vt:lpstr>The ls command (list files and directories) (What files and directories can be found in the current directory?)</vt:lpstr>
      <vt:lpstr>The ls command (list files and directories) (What files and directories can be found in the current directory?)</vt:lpstr>
      <vt:lpstr>The cd command (change directories) (cd helps to navigate through the Unix directory tree)</vt:lpstr>
      <vt:lpstr>The pwd command (present working directory) (Where am I? That is, in which directory am I?)</vt:lpstr>
      <vt:lpstr>The mkdir command (make a new directory) </vt:lpstr>
      <vt:lpstr>The touch command (create an empty file) </vt:lpstr>
      <vt:lpstr>The head command (peak at the first n lines in an input file or stream)</vt:lpstr>
      <vt:lpstr>The head command (peak at the first n lines in an input file or stream)</vt:lpstr>
      <vt:lpstr>Convention: The "$" at the beginning of each command represents the shell prompt. Don't copy/paste it.</vt:lpstr>
      <vt:lpstr>What do you think the tail command does?</vt:lpstr>
      <vt:lpstr>The cat command (report every line in an input file or stream)</vt:lpstr>
      <vt:lpstr>The cat command: add line numbers with -n (report every line in an input file or stream)</vt:lpstr>
      <vt:lpstr>The wc command (count the lines, words, and bytes in a file or stream)</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Rutter Lab Isolation Bootcamp</dc:title>
  <dc:creator>Microsoft Office User</dc:creator>
  <cp:lastModifiedBy>Microsoft Office User</cp:lastModifiedBy>
  <cp:revision>21</cp:revision>
  <dcterms:created xsi:type="dcterms:W3CDTF">2020-03-27T20:07:41Z</dcterms:created>
  <dcterms:modified xsi:type="dcterms:W3CDTF">2020-05-30T16:27:21Z</dcterms:modified>
</cp:coreProperties>
</file>